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90" r:id="rId2"/>
    <p:sldId id="257" r:id="rId3"/>
    <p:sldId id="258" r:id="rId4"/>
    <p:sldId id="323" r:id="rId5"/>
    <p:sldId id="287" r:id="rId6"/>
    <p:sldId id="291" r:id="rId7"/>
    <p:sldId id="322" r:id="rId8"/>
    <p:sldId id="316" r:id="rId9"/>
    <p:sldId id="317" r:id="rId10"/>
    <p:sldId id="318" r:id="rId11"/>
    <p:sldId id="319" r:id="rId12"/>
    <p:sldId id="320" r:id="rId13"/>
    <p:sldId id="321" r:id="rId14"/>
    <p:sldId id="309" r:id="rId15"/>
    <p:sldId id="307" r:id="rId16"/>
    <p:sldId id="306" r:id="rId17"/>
    <p:sldId id="300" r:id="rId18"/>
    <p:sldId id="301" r:id="rId19"/>
    <p:sldId id="311" r:id="rId20"/>
    <p:sldId id="312" r:id="rId21"/>
    <p:sldId id="313" r:id="rId22"/>
    <p:sldId id="314" r:id="rId23"/>
    <p:sldId id="315" r:id="rId24"/>
    <p:sldId id="324" r:id="rId25"/>
    <p:sldId id="325" r:id="rId26"/>
    <p:sldId id="326" r:id="rId27"/>
    <p:sldId id="327" r:id="rId2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DD474448-CFBA-4B66-85D9-516916ECE69C}">
          <p14:sldIdLst>
            <p14:sldId id="290"/>
            <p14:sldId id="257"/>
            <p14:sldId id="258"/>
            <p14:sldId id="323"/>
            <p14:sldId id="287"/>
            <p14:sldId id="291"/>
            <p14:sldId id="322"/>
            <p14:sldId id="316"/>
            <p14:sldId id="317"/>
            <p14:sldId id="318"/>
            <p14:sldId id="319"/>
          </p14:sldIdLst>
        </p14:section>
        <p14:section name="Assets Library" id="{E7B46A96-FBCC-4DFA-95BC-A35C14320073}">
          <p14:sldIdLst>
            <p14:sldId id="320"/>
            <p14:sldId id="321"/>
            <p14:sldId id="309"/>
            <p14:sldId id="307"/>
            <p14:sldId id="306"/>
            <p14:sldId id="300"/>
            <p14:sldId id="301"/>
            <p14:sldId id="311"/>
            <p14:sldId id="312"/>
            <p14:sldId id="313"/>
            <p14:sldId id="314"/>
            <p14:sldId id="315"/>
            <p14:sldId id="324"/>
            <p14:sldId id="325"/>
            <p14:sldId id="326"/>
            <p14:sldId id="3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6EF"/>
    <a:srgbClr val="1473E5"/>
    <a:srgbClr val="B8C6DA"/>
    <a:srgbClr val="6A7B8C"/>
    <a:srgbClr val="111111"/>
    <a:srgbClr val="2F2F36"/>
    <a:srgbClr val="009BF4"/>
    <a:srgbClr val="E6BF26"/>
    <a:srgbClr val="FAFBFD"/>
    <a:srgbClr val="000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EBCA3B-4715-4BBB-83A4-A10CB82F174F}" v="1" dt="2026-04-13T12:29:48.515"/>
    <p1510:client id="{C99C425C-A351-4C53-BC6A-8E947F9A35DA}" v="2" dt="2026-04-13T12:22:54.5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7" autoAdjust="0"/>
    <p:restoredTop sz="97340" autoAdjust="0"/>
  </p:normalViewPr>
  <p:slideViewPr>
    <p:cSldViewPr snapToGrid="0">
      <p:cViewPr varScale="1">
        <p:scale>
          <a:sx n="106" d="100"/>
          <a:sy n="106" d="100"/>
        </p:scale>
        <p:origin x="72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4236" y="8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a C.T. Cheng (鄭仲廷)" userId="10cbf075-f7cc-487a-b124-a0da8a30c934" providerId="ADAL" clId="{D39D0F33-9C65-4881-A752-94E41D3D68C9}"/>
    <pc:docChg chg="custSel addSld modSld sldOrd modMainMaster modSection">
      <pc:chgData name="Joanna C.T. Cheng (鄭仲廷)" userId="10cbf075-f7cc-487a-b124-a0da8a30c934" providerId="ADAL" clId="{D39D0F33-9C65-4881-A752-94E41D3D68C9}" dt="2026-04-13T12:59:29.487" v="19"/>
      <pc:docMkLst>
        <pc:docMk/>
      </pc:docMkLst>
      <pc:sldChg chg="addSp modSp">
        <pc:chgData name="Joanna C.T. Cheng (鄭仲廷)" userId="10cbf075-f7cc-487a-b124-a0da8a30c934" providerId="ADAL" clId="{D39D0F33-9C65-4881-A752-94E41D3D68C9}" dt="2026-04-13T12:29:48.515" v="17"/>
        <pc:sldMkLst>
          <pc:docMk/>
          <pc:sldMk cId="3770202771" sldId="290"/>
        </pc:sldMkLst>
        <pc:spChg chg="add mod">
          <ac:chgData name="Joanna C.T. Cheng (鄭仲廷)" userId="10cbf075-f7cc-487a-b124-a0da8a30c934" providerId="ADAL" clId="{D39D0F33-9C65-4881-A752-94E41D3D68C9}" dt="2026-04-13T12:29:48.515" v="17"/>
          <ac:spMkLst>
            <pc:docMk/>
            <pc:sldMk cId="3770202771" sldId="290"/>
            <ac:spMk id="9" creationId="{A0A4938E-A4BE-92B6-FB4B-DC3C57BFCA56}"/>
          </ac:spMkLst>
        </pc:spChg>
      </pc:sldChg>
      <pc:sldChg chg="ord">
        <pc:chgData name="Joanna C.T. Cheng (鄭仲廷)" userId="10cbf075-f7cc-487a-b124-a0da8a30c934" providerId="ADAL" clId="{D39D0F33-9C65-4881-A752-94E41D3D68C9}" dt="2026-04-13T12:59:29.487" v="19"/>
        <pc:sldMkLst>
          <pc:docMk/>
          <pc:sldMk cId="222992710" sldId="307"/>
        </pc:sldMkLst>
      </pc:sldChg>
      <pc:sldChg chg="modSp mod">
        <pc:chgData name="Joanna C.T. Cheng (鄭仲廷)" userId="10cbf075-f7cc-487a-b124-a0da8a30c934" providerId="ADAL" clId="{D39D0F33-9C65-4881-A752-94E41D3D68C9}" dt="2026-04-13T12:23:40.737" v="15" actId="20577"/>
        <pc:sldMkLst>
          <pc:docMk/>
          <pc:sldMk cId="2608324818" sldId="320"/>
        </pc:sldMkLst>
        <pc:spChg chg="mod">
          <ac:chgData name="Joanna C.T. Cheng (鄭仲廷)" userId="10cbf075-f7cc-487a-b124-a0da8a30c934" providerId="ADAL" clId="{D39D0F33-9C65-4881-A752-94E41D3D68C9}" dt="2026-04-13T12:23:40.737" v="15" actId="20577"/>
          <ac:spMkLst>
            <pc:docMk/>
            <pc:sldMk cId="2608324818" sldId="320"/>
            <ac:spMk id="3" creationId="{2E27C040-11E7-8D66-380A-89FABF2FFF01}"/>
          </ac:spMkLst>
        </pc:spChg>
      </pc:sldChg>
      <pc:sldChg chg="add">
        <pc:chgData name="Joanna C.T. Cheng (鄭仲廷)" userId="10cbf075-f7cc-487a-b124-a0da8a30c934" providerId="ADAL" clId="{D39D0F33-9C65-4881-A752-94E41D3D68C9}" dt="2026-04-13T12:22:30.181" v="0"/>
        <pc:sldMkLst>
          <pc:docMk/>
          <pc:sldMk cId="2873226483" sldId="325"/>
        </pc:sldMkLst>
      </pc:sldChg>
      <pc:sldChg chg="add">
        <pc:chgData name="Joanna C.T. Cheng (鄭仲廷)" userId="10cbf075-f7cc-487a-b124-a0da8a30c934" providerId="ADAL" clId="{D39D0F33-9C65-4881-A752-94E41D3D68C9}" dt="2026-04-13T12:22:30.181" v="0"/>
        <pc:sldMkLst>
          <pc:docMk/>
          <pc:sldMk cId="1503564916" sldId="326"/>
        </pc:sldMkLst>
      </pc:sldChg>
      <pc:sldChg chg="add">
        <pc:chgData name="Joanna C.T. Cheng (鄭仲廷)" userId="10cbf075-f7cc-487a-b124-a0da8a30c934" providerId="ADAL" clId="{D39D0F33-9C65-4881-A752-94E41D3D68C9}" dt="2026-04-13T12:22:30.181" v="0"/>
        <pc:sldMkLst>
          <pc:docMk/>
          <pc:sldMk cId="1556389720" sldId="327"/>
        </pc:sldMkLst>
      </pc:sldChg>
      <pc:sldMasterChg chg="modSldLayout">
        <pc:chgData name="Joanna C.T. Cheng (鄭仲廷)" userId="10cbf075-f7cc-487a-b124-a0da8a30c934" providerId="ADAL" clId="{D39D0F33-9C65-4881-A752-94E41D3D68C9}" dt="2026-04-13T12:29:46.690" v="16" actId="21"/>
        <pc:sldMasterMkLst>
          <pc:docMk/>
          <pc:sldMasterMk cId="907281822" sldId="2147483648"/>
        </pc:sldMasterMkLst>
        <pc:sldLayoutChg chg="delSp mod">
          <pc:chgData name="Joanna C.T. Cheng (鄭仲廷)" userId="10cbf075-f7cc-487a-b124-a0da8a30c934" providerId="ADAL" clId="{D39D0F33-9C65-4881-A752-94E41D3D68C9}" dt="2026-04-13T12:29:46.690" v="16" actId="21"/>
          <pc:sldLayoutMkLst>
            <pc:docMk/>
            <pc:sldMasterMk cId="907281822" sldId="2147483648"/>
            <pc:sldLayoutMk cId="4235408525" sldId="2147483675"/>
          </pc:sldLayoutMkLst>
          <pc:spChg chg="del">
            <ac:chgData name="Joanna C.T. Cheng (鄭仲廷)" userId="10cbf075-f7cc-487a-b124-a0da8a30c934" providerId="ADAL" clId="{D39D0F33-9C65-4881-A752-94E41D3D68C9}" dt="2026-04-13T12:29:46.690" v="16" actId="21"/>
            <ac:spMkLst>
              <pc:docMk/>
              <pc:sldMasterMk cId="907281822" sldId="2147483648"/>
              <pc:sldLayoutMk cId="4235408525" sldId="2147483675"/>
              <ac:spMk id="9" creationId="{A0A4938E-A4BE-92B6-FB4B-DC3C57BFCA56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85F01-C0E8-C641-AD47-266FA46F7E0E}" type="datetimeFigureOut">
              <a:rPr kumimoji="1" lang="zh-TW" altLang="en-US" smtClean="0"/>
              <a:t>2026/4/13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C6F6D-B69A-9642-AAF4-6B083A4B7155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17924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1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8792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15234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3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06657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1C6F6D-B69A-9642-AAF4-6B083A4B7155}" type="slidenum">
              <a:rPr kumimoji="1" lang="zh-TW" altLang="en-US" smtClean="0"/>
              <a:t>18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9545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4447FE06-C063-413F-6145-20251630ED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rcRect/>
          <a:stretch/>
        </p:blipFill>
        <p:spPr>
          <a:xfrm>
            <a:off x="45156" y="50801"/>
            <a:ext cx="12101687" cy="6807199"/>
          </a:xfrm>
          <a:prstGeom prst="rect">
            <a:avLst/>
          </a:prstGeom>
          <a:noFill/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8C8448DA-0ACB-A4A1-658F-CAAD0E2425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7" name="副標題 2">
            <a:extLst>
              <a:ext uri="{FF2B5EF4-FFF2-40B4-BE49-F238E27FC236}">
                <a16:creationId xmlns:a16="http://schemas.microsoft.com/office/drawing/2014/main" id="{F409DC42-8A13-8C98-1CD6-5A04312D17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4B440397-11CE-A293-ACD6-3339F24757FE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C52C901E-2800-304F-336E-6FBA9B5F76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D9ADB3F1-008E-F775-13E6-BE2FDBF32C7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2" name="頁尾版面配置區 4">
            <a:extLst>
              <a:ext uri="{FF2B5EF4-FFF2-40B4-BE49-F238E27FC236}">
                <a16:creationId xmlns:a16="http://schemas.microsoft.com/office/drawing/2014/main" id="{3BEB9308-EF69-0B4A-FC69-25AEDA82F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3" name="副標題 2">
            <a:extLst>
              <a:ext uri="{FF2B5EF4-FFF2-40B4-BE49-F238E27FC236}">
                <a16:creationId xmlns:a16="http://schemas.microsoft.com/office/drawing/2014/main" id="{BED0E8C3-ED17-F186-E49E-A9EDAC8936C6}"/>
              </a:ext>
            </a:extLst>
          </p:cNvPr>
          <p:cNvSpPr txBox="1">
            <a:spLocks/>
          </p:cNvSpPr>
          <p:nvPr userDrawn="1"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TW" sz="1800" b="1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2026-04-17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6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817" y="0"/>
            <a:ext cx="12170363" cy="6857999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002A133-33F6-F793-8D03-ECFC68C39F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F84F0B70-8B6E-D178-8BFA-CBD708A656E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0F3BCEC5-AD81-4047-9383-8E3E61529E1A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01541752-3494-13F9-A263-F7063D2FF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0" name="Rectangle 49">
            <a:extLst>
              <a:ext uri="{FF2B5EF4-FFF2-40B4-BE49-F238E27FC236}">
                <a16:creationId xmlns:a16="http://schemas.microsoft.com/office/drawing/2014/main" id="{497E2EA5-2576-1A78-52F8-95A9C26D7E13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26848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407B9B-A2D5-1770-093A-6C08C20F8CBC}"/>
              </a:ext>
            </a:extLst>
          </p:cNvPr>
          <p:cNvSpPr/>
          <p:nvPr userDrawn="1"/>
        </p:nvSpPr>
        <p:spPr>
          <a:xfrm>
            <a:off x="0" y="0"/>
            <a:ext cx="1219199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C78C84E-B0DB-0AF1-ACDA-44A3DC0F6B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9DB1BFA-D038-9C16-9351-7C7A5A578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45516" y="443321"/>
            <a:ext cx="1908798" cy="464474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A00DC43F-51B2-C2DE-38CE-A7E0B50EA67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26CC1C3-5ACD-D490-241A-D2412EE09014}"/>
              </a:ext>
            </a:extLst>
          </p:cNvPr>
          <p:cNvSpPr/>
          <p:nvPr userDrawn="1"/>
        </p:nvSpPr>
        <p:spPr>
          <a:xfrm>
            <a:off x="5556000" y="1830496"/>
            <a:ext cx="1080000" cy="396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25000">
                <a:srgbClr val="F4DB72"/>
              </a:gs>
              <a:gs pos="55000">
                <a:srgbClr val="E5BF2B"/>
              </a:gs>
              <a:gs pos="100000">
                <a:schemeClr val="bg1"/>
              </a:gs>
              <a:gs pos="82000">
                <a:srgbClr val="F8E4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3129E827-AE9B-C130-6BE9-366BF395D0A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C0AFB7E1-CF65-E665-6515-4FECB34D5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14" name="標題 11">
            <a:extLst>
              <a:ext uri="{FF2B5EF4-FFF2-40B4-BE49-F238E27FC236}">
                <a16:creationId xmlns:a16="http://schemas.microsoft.com/office/drawing/2014/main" id="{714C569E-C5FE-2840-5309-A1C8A16E7D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583" y="1090800"/>
            <a:ext cx="11184835" cy="684000"/>
          </a:xfrm>
        </p:spPr>
        <p:txBody>
          <a:bodyPr/>
          <a:lstStyle>
            <a:lvl1pPr>
              <a:defRPr kumimoji="1" lang="zh-TW" altLang="en-US" sz="4000" b="1" i="0" kern="1200" spc="-15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TW" sz="40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en-US" altLang="zh-TW" sz="4000" spc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668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4CF20AE-39BF-9174-F346-6A42E93959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F5616AA-3F7A-8723-36E2-7117FA67B2BE}"/>
              </a:ext>
            </a:extLst>
          </p:cNvPr>
          <p:cNvSpPr txBox="1">
            <a:spLocks/>
          </p:cNvSpPr>
          <p:nvPr userDrawn="1"/>
        </p:nvSpPr>
        <p:spPr>
          <a:xfrm>
            <a:off x="1744662" y="3591497"/>
            <a:ext cx="9144000" cy="3267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800" b="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Marketing Contact: Joanna Cheng &lt;joanna.ct.cheng@visionbay.ai&gt;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9E8A5A57-8007-CC4A-2467-EBF8CDE1F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3615" y="2645885"/>
            <a:ext cx="9144000" cy="733616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endParaRPr lang="zh-TW" altLang="en-US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27894994-9991-2E77-4785-9A5FA24EF6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3487" y="1624757"/>
            <a:ext cx="2751055" cy="733615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44A283C1-01B6-9F33-08B0-E3CD8C69CDA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FBF558E4-5138-4886-982E-F1C4B612AA9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0486" y="3615033"/>
            <a:ext cx="242592" cy="242592"/>
          </a:xfrm>
          <a:prstGeom prst="rect">
            <a:avLst/>
          </a:prstGeom>
        </p:spPr>
      </p:pic>
      <p:sp>
        <p:nvSpPr>
          <p:cNvPr id="11" name="Gold Line Sample">
            <a:extLst>
              <a:ext uri="{FF2B5EF4-FFF2-40B4-BE49-F238E27FC236}">
                <a16:creationId xmlns:a16="http://schemas.microsoft.com/office/drawing/2014/main" id="{F2C9B442-E066-9692-A4F5-9907B05C87D6}"/>
              </a:ext>
            </a:extLst>
          </p:cNvPr>
          <p:cNvSpPr txBox="1"/>
          <p:nvPr userDrawn="1"/>
        </p:nvSpPr>
        <p:spPr>
          <a:xfrm rot="5400000">
            <a:off x="566848" y="3237223"/>
            <a:ext cx="1224000" cy="36000"/>
          </a:xfrm>
          <a:prstGeom prst="rect">
            <a:avLst/>
          </a:prstGeom>
          <a:gradFill>
            <a:gsLst>
              <a:gs pos="0">
                <a:srgbClr val="E6BF26"/>
              </a:gs>
              <a:gs pos="35000">
                <a:srgbClr val="E6BF26"/>
              </a:gs>
              <a:gs pos="50000">
                <a:srgbClr val="FFF2B2"/>
              </a:gs>
              <a:gs pos="65000">
                <a:srgbClr val="E6BF26"/>
              </a:gs>
              <a:gs pos="100000">
                <a:schemeClr val="bg1"/>
              </a:gs>
            </a:gsLst>
            <a:lin ang="0" scaled="1"/>
          </a:gradFill>
          <a:ln w="2992" cap="flat">
            <a:noFill/>
            <a:prstDash val="solid"/>
            <a:miter/>
          </a:ln>
        </p:spPr>
        <p:txBody>
          <a:bodyPr/>
          <a:lstStyle/>
          <a:p>
            <a:endParaRPr lang="en-US" altLang="zh-TW"/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801AEFF6-3D7F-BD72-6267-9CF3924FD1C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C5332C10-8F1B-65A3-054B-E8BA3C9C2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3431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EDB4CEC6-5153-427C-479A-22D8E6C145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BB338ED-2F12-76C3-773A-73009C9E31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422A01AA-31DE-0221-9A9D-2D30A4BC3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9A86C4F8-6FFE-4E50-EEDE-2EB2209A6498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0119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5" name="Text 0">
            <a:extLst>
              <a:ext uri="{FF2B5EF4-FFF2-40B4-BE49-F238E27FC236}">
                <a16:creationId xmlns:a16="http://schemas.microsoft.com/office/drawing/2014/main" id="{F612B2DD-E516-E37B-A12F-2C3B2EB540C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0AB19B6C-3ADA-D579-F12E-0798F0120B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E6434A7-3E05-6CEF-F743-81BAF460A8C4}"/>
              </a:ext>
            </a:extLst>
          </p:cNvPr>
          <p:cNvPicPr>
            <a:picLocks/>
          </p:cNvPicPr>
          <p:nvPr userDrawn="1"/>
        </p:nvPicPr>
        <p:blipFill>
          <a:blip r:embed="rId3"/>
          <a:srcRect t="26371" r="12709"/>
          <a:stretch>
            <a:fillRect/>
          </a:stretch>
        </p:blipFill>
        <p:spPr>
          <a:xfrm>
            <a:off x="416760" y="0"/>
            <a:ext cx="11775240" cy="6858000"/>
          </a:xfrm>
          <a:prstGeom prst="rect">
            <a:avLst/>
          </a:prstGeom>
          <a:noFill/>
          <a:ln/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939121B5-E7CE-58AE-C626-456AEB3352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1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ADC1CF25-BB22-7A3D-1FA0-EC9502D56680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07305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8668BB2E-FAB2-2E32-F132-DC6F33D13B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191998" cy="6857998"/>
          </a:xfrm>
          <a:prstGeom prst="rect">
            <a:avLst/>
          </a:prstGeom>
        </p:spPr>
      </p:pic>
      <p:sp>
        <p:nvSpPr>
          <p:cNvPr id="2" name="矩形: 圓角 1">
            <a:extLst>
              <a:ext uri="{FF2B5EF4-FFF2-40B4-BE49-F238E27FC236}">
                <a16:creationId xmlns:a16="http://schemas.microsoft.com/office/drawing/2014/main" id="{CDA95D8B-EC04-3B46-8675-A0A1B5030D11}"/>
              </a:ext>
            </a:extLst>
          </p:cNvPr>
          <p:cNvSpPr/>
          <p:nvPr userDrawn="1"/>
        </p:nvSpPr>
        <p:spPr>
          <a:xfrm>
            <a:off x="518160" y="1375231"/>
            <a:ext cx="11155680" cy="4932680"/>
          </a:xfrm>
          <a:prstGeom prst="roundRect">
            <a:avLst>
              <a:gd name="adj" fmla="val 30983"/>
            </a:avLst>
          </a:prstGeom>
          <a:solidFill>
            <a:schemeClr val="bg1">
              <a:alpha val="77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E1046-64C5-7C7D-F41F-4A6D58F5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D1F5F129-48A1-48ED-5686-CE0E8E7B7D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8" name="Text 0">
            <a:extLst>
              <a:ext uri="{FF2B5EF4-FFF2-40B4-BE49-F238E27FC236}">
                <a16:creationId xmlns:a16="http://schemas.microsoft.com/office/drawing/2014/main" id="{8384AD19-7FD1-C291-0C02-07283BEC197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A973539D-8809-A4AD-00A4-85F245E7D8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D43E91AF-B4FE-785D-8BEA-6F4CAE23AF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0267" r="13799" b="15086"/>
          <a:stretch>
            <a:fillRect/>
          </a:stretch>
        </p:blipFill>
        <p:spPr>
          <a:xfrm>
            <a:off x="1321201" y="0"/>
            <a:ext cx="108708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B965F61D-7599-24FA-C3A3-B91B5C6FF68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7D5883AB-2A8A-E1A5-3CAF-52B2815F8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498BDCE1-523E-8A4A-A69B-8B4610DA0B02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81608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9BE294-EBBE-BF7C-B5D3-273C88075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AC1E013-E09E-7B64-95A5-9067E1861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5" name="標題 1">
            <a:extLst>
              <a:ext uri="{FF2B5EF4-FFF2-40B4-BE49-F238E27FC236}">
                <a16:creationId xmlns:a16="http://schemas.microsoft.com/office/drawing/2014/main" id="{95103EFD-AC7B-CCF4-D98E-4B6AF27904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8" name="頁尾版面配置區 4">
            <a:extLst>
              <a:ext uri="{FF2B5EF4-FFF2-40B4-BE49-F238E27FC236}">
                <a16:creationId xmlns:a16="http://schemas.microsoft.com/office/drawing/2014/main" id="{E261271E-647F-85E8-B6E1-6077E3A2E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EF5A6599-BFC0-C7AF-A10D-6B1128AD9F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95152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6E549C-20E9-0CF4-3FDB-5AAA483C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5350660-DC0E-D682-84CA-BB9E24F59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11111"/>
                </a:solidFill>
              </a:defRPr>
            </a:lvl1pPr>
            <a:lvl2pPr>
              <a:defRPr sz="2800">
                <a:solidFill>
                  <a:srgbClr val="111111"/>
                </a:solidFill>
              </a:defRPr>
            </a:lvl2pPr>
            <a:lvl3pPr>
              <a:defRPr sz="2400">
                <a:solidFill>
                  <a:srgbClr val="111111"/>
                </a:solidFill>
              </a:defRPr>
            </a:lvl3pPr>
            <a:lvl4pPr>
              <a:defRPr sz="2000">
                <a:solidFill>
                  <a:srgbClr val="111111"/>
                </a:solidFill>
              </a:defRPr>
            </a:lvl4pPr>
            <a:lvl5pPr>
              <a:defRPr sz="2000">
                <a:solidFill>
                  <a:srgbClr val="11111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A9B9E25-CC35-F4BC-71E7-A25957452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1C067F98-EC97-250A-F4DB-65656DE48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717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93592A-9D72-01F0-F62E-613E2F594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0817"/>
            <a:ext cx="3932237" cy="1646583"/>
          </a:xfrm>
        </p:spPr>
        <p:txBody>
          <a:bodyPr anchor="b"/>
          <a:lstStyle>
            <a:lvl1pPr>
              <a:defRPr sz="3200"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E3D9EBB-C4E2-1CD5-2ECE-7DF458BC32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7579EBC-6966-5FFB-55CF-23295A89D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1111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7" name="頁尾版面配置區 4">
            <a:extLst>
              <a:ext uri="{FF2B5EF4-FFF2-40B4-BE49-F238E27FC236}">
                <a16:creationId xmlns:a16="http://schemas.microsoft.com/office/drawing/2014/main" id="{D8C73B4B-5A23-4A69-46ED-02AF645AB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89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A0A60F-BCEE-3F7A-E532-ABC07512D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1111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C9F6B02-366C-65F7-A69B-AC69D0F6B7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52B78D3D-BE4D-4433-3E33-B3622F8BED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945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1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F1B753D5-23D4-D25F-02C2-3EE09562D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7B137D51-DDE5-5CCD-40D8-2D0C25EA2F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US" altLang="zh-TW" dirty="0" smtClean="0">
                <a:solidFill>
                  <a:srgbClr val="1473E5"/>
                </a:solidFill>
              </a:defRPr>
            </a:lvl1pPr>
          </a:lstStyle>
          <a:p>
            <a:r>
              <a:rPr lang="en-US" altLang="zh-TW"/>
              <a:t>27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58BA17E4-C304-BA1C-339B-D8DBC131C8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0000" y="2358000"/>
            <a:ext cx="7254240" cy="864000"/>
          </a:xfr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lang="en-US" altLang="zh-TW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endParaRPr lang="en-US" altLang="zh-TW" sz="6000" b="1" dirty="0">
              <a:solidFill>
                <a:srgbClr val="1473E5"/>
              </a:solidFill>
              <a:latin typeface="Outfit" pitchFamily="34" charset="0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F768B7E2-274D-2389-FD9E-DFE7D2DA69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0000" y="3276000"/>
            <a:ext cx="3880061" cy="540000"/>
          </a:xfrm>
        </p:spPr>
        <p:txBody>
          <a:bodyPr vert="horz" lIns="91440" tIns="45720" rIns="91440" bIns="45720" rtlCol="0" anchor="t" anchorCtr="0">
            <a:normAutofit fontScale="92500"/>
          </a:bodyPr>
          <a:lstStyle>
            <a:lvl1pPr marL="0" indent="0" algn="l">
              <a:buNone/>
              <a:defRPr lang="zh-TW" altLang="en-US" sz="2400" b="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indent="0">
              <a:buNone/>
            </a:pPr>
            <a:r>
              <a:rPr lang="en-US" altLang="zh-TW" sz="2400" b="0" spc="0" dirty="0">
                <a:solidFill>
                  <a:srgbClr val="AEAEA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Empowering the Future of AI </a:t>
            </a:r>
            <a:endParaRPr kumimoji="1" lang="zh-TW" altLang="en-US" sz="2400" b="0" spc="0" dirty="0">
              <a:solidFill>
                <a:srgbClr val="AEAEA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0BB91BB9-C7C5-4D65-8ED9-7BFB91CB7E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0000" y="940870"/>
            <a:ext cx="2751055" cy="733615"/>
          </a:xfrm>
          <a:prstGeom prst="rect">
            <a:avLst/>
          </a:prstGeom>
        </p:spPr>
      </p:pic>
      <p:sp>
        <p:nvSpPr>
          <p:cNvPr id="10" name="Text 0">
            <a:extLst>
              <a:ext uri="{FF2B5EF4-FFF2-40B4-BE49-F238E27FC236}">
                <a16:creationId xmlns:a16="http://schemas.microsoft.com/office/drawing/2014/main" id="{F816AF1D-F5DC-A474-D379-EDDCA30C9188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89D84F98-4AA4-DE66-D9C2-E016A1B08420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4085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35155FC-E69C-B8A7-61CF-A955D907F0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40903"/>
            <a:ext cx="2628900" cy="5236059"/>
          </a:xfrm>
        </p:spPr>
        <p:txBody>
          <a:bodyPr vert="eaVert"/>
          <a:lstStyle>
            <a:lvl1pPr>
              <a:defRPr>
                <a:solidFill>
                  <a:srgbClr val="0092E6"/>
                </a:solidFill>
              </a:defRPr>
            </a:lvl1pPr>
          </a:lstStyle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86F1964-CDB7-2CFF-C3A6-CFAB8EDC8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11111"/>
                </a:solidFill>
              </a:defRPr>
            </a:lvl1pPr>
            <a:lvl2pPr>
              <a:defRPr>
                <a:solidFill>
                  <a:srgbClr val="111111"/>
                </a:solidFill>
              </a:defRPr>
            </a:lvl2pPr>
            <a:lvl3pPr>
              <a:defRPr>
                <a:solidFill>
                  <a:srgbClr val="111111"/>
                </a:solidFill>
              </a:defRPr>
            </a:lvl3pPr>
            <a:lvl4pPr>
              <a:defRPr>
                <a:solidFill>
                  <a:srgbClr val="111111"/>
                </a:solidFill>
              </a:defRPr>
            </a:lvl4pPr>
            <a:lvl5pPr>
              <a:defRPr>
                <a:solidFill>
                  <a:srgbClr val="111111"/>
                </a:solidFill>
              </a:defRPr>
            </a:lvl5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4">
            <a:extLst>
              <a:ext uri="{FF2B5EF4-FFF2-40B4-BE49-F238E27FC236}">
                <a16:creationId xmlns:a16="http://schemas.microsoft.com/office/drawing/2014/main" id="{977B7CAB-7059-6D60-7602-D2302E201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5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747CF0F-D586-F28F-9F7B-739B371C12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B99AC7FD-97A4-48C5-0999-CF0E2AC5B7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729" t="22720" r="-20729" b="19570"/>
          <a:stretch>
            <a:fillRect/>
          </a:stretch>
        </p:blipFill>
        <p:spPr>
          <a:xfrm>
            <a:off x="15335" y="0"/>
            <a:ext cx="118836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2655895-DCDF-BE6B-12FB-61DD39426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825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A11AC86-DC4F-B7D1-936F-7D99264599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9" name="Text 0">
            <a:extLst>
              <a:ext uri="{FF2B5EF4-FFF2-40B4-BE49-F238E27FC236}">
                <a16:creationId xmlns:a16="http://schemas.microsoft.com/office/drawing/2014/main" id="{44ABAF87-6367-07AA-AD75-D3F418CA31FC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4F88DBE2-717C-EB66-98FC-FDF425FA0C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Holder 6">
            <a:extLst>
              <a:ext uri="{FF2B5EF4-FFF2-40B4-BE49-F238E27FC236}">
                <a16:creationId xmlns:a16="http://schemas.microsoft.com/office/drawing/2014/main" id="{35551477-AB9B-C01F-A67E-08C00D7AFB17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133C06E6-BF42-1828-0004-FF833AA21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3" name="Rectangle 49">
            <a:extLst>
              <a:ext uri="{FF2B5EF4-FFF2-40B4-BE49-F238E27FC236}">
                <a16:creationId xmlns:a16="http://schemas.microsoft.com/office/drawing/2014/main" id="{9FB804DE-EF59-7BE8-3A56-A08ABF673FC7}"/>
              </a:ext>
            </a:extLst>
          </p:cNvPr>
          <p:cNvSpPr/>
          <p:nvPr userDrawn="1"/>
        </p:nvSpPr>
        <p:spPr>
          <a:xfrm>
            <a:off x="553459" y="1025136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7826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EC16EEDC-4F94-219C-425B-BE5594C93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8163" t="4336"/>
          <a:stretch>
            <a:fillRect/>
          </a:stretch>
        </p:blipFill>
        <p:spPr>
          <a:xfrm>
            <a:off x="487680" y="0"/>
            <a:ext cx="1170432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FDA6881-CBC8-0FFF-99D7-851F4EEBFD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7658" t="32384" b="9906"/>
          <a:stretch>
            <a:fillRect/>
          </a:stretch>
        </p:blipFill>
        <p:spPr>
          <a:xfrm>
            <a:off x="0" y="0"/>
            <a:ext cx="8596800" cy="6858000"/>
          </a:xfrm>
          <a:prstGeom prst="rect">
            <a:avLst/>
          </a:prstGeom>
        </p:spPr>
      </p:pic>
      <p:sp>
        <p:nvSpPr>
          <p:cNvPr id="21" name="標題 1">
            <a:extLst>
              <a:ext uri="{FF2B5EF4-FFF2-40B4-BE49-F238E27FC236}">
                <a16:creationId xmlns:a16="http://schemas.microsoft.com/office/drawing/2014/main" id="{594B6A7E-007A-BD22-C9CE-D36FA3744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40000"/>
            <a:ext cx="10515600" cy="10692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zh-TW" altLang="en-US" sz="6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Category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A1BCF3F-67F4-8E56-BC63-B49E492671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F60480E7-0B9F-C21E-BDE4-235ACE86C8F4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5" name="Holder 6">
            <a:extLst>
              <a:ext uri="{FF2B5EF4-FFF2-40B4-BE49-F238E27FC236}">
                <a16:creationId xmlns:a16="http://schemas.microsoft.com/office/drawing/2014/main" id="{3C7F6A31-068D-D0FD-D62A-C4772F3631CD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9" name="頁尾版面配置區 4">
            <a:extLst>
              <a:ext uri="{FF2B5EF4-FFF2-40B4-BE49-F238E27FC236}">
                <a16:creationId xmlns:a16="http://schemas.microsoft.com/office/drawing/2014/main" id="{3357C4DB-0AE7-3C0E-D821-8E8268765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mtClean="0">
                <a:solidFill>
                  <a:srgbClr val="1473E5"/>
                </a:solidFill>
              </a:defRPr>
            </a:lvl1pPr>
          </a:lstStyle>
          <a:p>
            <a:r>
              <a:rPr lang="en-US" altLang="zh-TW"/>
              <a:t>27</a:t>
            </a:r>
            <a:endParaRPr lang="zh-TW" altLang="en-US" dirty="0">
              <a:solidFill>
                <a:srgbClr val="1473E5"/>
              </a:solidFill>
            </a:endParaRPr>
          </a:p>
        </p:txBody>
      </p:sp>
      <p:sp>
        <p:nvSpPr>
          <p:cNvPr id="2" name="Rectangle 49">
            <a:extLst>
              <a:ext uri="{FF2B5EF4-FFF2-40B4-BE49-F238E27FC236}">
                <a16:creationId xmlns:a16="http://schemas.microsoft.com/office/drawing/2014/main" id="{775EEFEC-F023-5D83-BED1-A9DE0E0FFF10}"/>
              </a:ext>
            </a:extLst>
          </p:cNvPr>
          <p:cNvSpPr/>
          <p:nvPr userDrawn="1"/>
        </p:nvSpPr>
        <p:spPr>
          <a:xfrm>
            <a:off x="954015" y="3308877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64443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0177E14-5E21-F1A5-656A-304207163B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628" b="216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9">
            <a:extLst>
              <a:ext uri="{FF2B5EF4-FFF2-40B4-BE49-F238E27FC236}">
                <a16:creationId xmlns:a16="http://schemas.microsoft.com/office/drawing/2014/main" id="{19506CB3-4E13-4329-D25F-E3932E4CE2ED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9BF44AB6-F149-3CB7-E81E-D86B003AC5D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8618" r="25524" b="16654"/>
          <a:stretch>
            <a:fillRect/>
          </a:stretch>
        </p:blipFill>
        <p:spPr>
          <a:xfrm>
            <a:off x="2793602" y="-7504"/>
            <a:ext cx="9398398" cy="6865504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6CC1CEB-80F3-864B-94E6-3CB6D2DCFE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989DE387-04D4-B25F-B8CC-4655AB1349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44D82DFA-45DB-CAD3-ABCB-B12CD912C81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62DEF3FF-7926-15D3-74FA-909D46F61BDD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6" name="Holder 6">
            <a:extLst>
              <a:ext uri="{FF2B5EF4-FFF2-40B4-BE49-F238E27FC236}">
                <a16:creationId xmlns:a16="http://schemas.microsoft.com/office/drawing/2014/main" id="{9F007EB6-9B27-231A-9D90-8FFDE167CD88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7" name="頁尾版面配置區 4">
            <a:extLst>
              <a:ext uri="{FF2B5EF4-FFF2-40B4-BE49-F238E27FC236}">
                <a16:creationId xmlns:a16="http://schemas.microsoft.com/office/drawing/2014/main" id="{604D086E-BF85-94EC-58E5-C35A7050DE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113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0E2C401-46F1-E062-E406-A0F23422FA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BFE4BF1E-66AC-C63F-0AEE-962AFF67E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800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1A3895FF-1F72-6638-3705-3EBFF09BAA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3CF1B383-CD4B-D18E-CB8B-346A184F44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FA95B4D8-5365-B55C-FE22-0C8F1A3CD99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FD36D1C-8DF1-DC4C-02C8-2E17C2745FB3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1" name="頁尾版面配置區 4">
            <a:extLst>
              <a:ext uri="{FF2B5EF4-FFF2-40B4-BE49-F238E27FC236}">
                <a16:creationId xmlns:a16="http://schemas.microsoft.com/office/drawing/2014/main" id="{93BCF795-9A6E-4473-7FC5-E5592F551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4" name="Rectangle 49">
            <a:extLst>
              <a:ext uri="{FF2B5EF4-FFF2-40B4-BE49-F238E27FC236}">
                <a16:creationId xmlns:a16="http://schemas.microsoft.com/office/drawing/2014/main" id="{240B0D93-4F43-2134-CD69-ADDCC4DD61EA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64184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A614081-0E9F-E36B-AFB4-106EBB92A5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FC43C467-B8E5-084D-D154-BB510ACD7B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7752" t="8224" b="7927"/>
          <a:stretch>
            <a:fillRect/>
          </a:stretch>
        </p:blipFill>
        <p:spPr>
          <a:xfrm>
            <a:off x="0" y="-2"/>
            <a:ext cx="11655612" cy="6858001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B89DF286-A442-5A9D-6368-6CB2F761D1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8008" r="1365" b="27352"/>
          <a:stretch>
            <a:fillRect/>
          </a:stretch>
        </p:blipFill>
        <p:spPr>
          <a:xfrm>
            <a:off x="0" y="824400"/>
            <a:ext cx="12192000" cy="60336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3364C1BA-9F9C-4973-8D5E-FAAD61A045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r="7431" b="6918"/>
          <a:stretch>
            <a:fillRect/>
          </a:stretch>
        </p:blipFill>
        <p:spPr>
          <a:xfrm>
            <a:off x="956585" y="474443"/>
            <a:ext cx="11235415" cy="6383557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1EE5A072-7E02-4958-F76E-F9296A0BD2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585A5855-F748-D9A4-466B-411BDC2D5F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F74A98B-BC5B-B247-7714-B05B32EAA4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11" name="Text 0">
            <a:extLst>
              <a:ext uri="{FF2B5EF4-FFF2-40B4-BE49-F238E27FC236}">
                <a16:creationId xmlns:a16="http://schemas.microsoft.com/office/drawing/2014/main" id="{A7F177F0-92A5-9235-E7DB-05402B74CBAF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B9552C38-2084-3A17-89E0-DF9774036FD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67056864-0918-D9D5-0DDA-09704B38B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8" name="Rectangle 49">
            <a:extLst>
              <a:ext uri="{FF2B5EF4-FFF2-40B4-BE49-F238E27FC236}">
                <a16:creationId xmlns:a16="http://schemas.microsoft.com/office/drawing/2014/main" id="{01B0E41A-627B-68AC-0E58-24353D6BED64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64531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8C173860-EDF7-8325-BCBF-11F910C649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219EF47-69F0-9BD9-9F00-2530851108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538" r="23881" b="12302"/>
          <a:stretch>
            <a:fillRect/>
          </a:stretch>
        </p:blipFill>
        <p:spPr>
          <a:xfrm>
            <a:off x="1252801" y="0"/>
            <a:ext cx="10939199" cy="685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E15F74D8-792A-3552-C7DD-DFD7CA8329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0360" y="5898532"/>
            <a:ext cx="1908798" cy="464474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D4E81287-F16B-5B5C-6450-34A7923FEC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Text 0">
            <a:extLst>
              <a:ext uri="{FF2B5EF4-FFF2-40B4-BE49-F238E27FC236}">
                <a16:creationId xmlns:a16="http://schemas.microsoft.com/office/drawing/2014/main" id="{28D12330-677A-7041-D63B-C34FF0EC0F49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71A2B9DE-4284-44C9-2C75-CD148B00C55C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80E1D83D-4098-5876-A167-C38426083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/>
          </a:p>
        </p:txBody>
      </p:sp>
      <p:sp>
        <p:nvSpPr>
          <p:cNvPr id="6" name="Rectangle 49">
            <a:extLst>
              <a:ext uri="{FF2B5EF4-FFF2-40B4-BE49-F238E27FC236}">
                <a16:creationId xmlns:a16="http://schemas.microsoft.com/office/drawing/2014/main" id="{B04718BD-7D54-0223-C801-74541CEBCAE9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60950165-7977-2C5B-7C83-2D597575887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347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9A254579-B75B-56CC-F48E-4FF609414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3F6D6D6A-0A7C-FCAB-1787-3B06440C0A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9038" t="5246" b="8594"/>
          <a:stretch>
            <a:fillRect/>
          </a:stretch>
        </p:blipFill>
        <p:spPr>
          <a:xfrm>
            <a:off x="0" y="0"/>
            <a:ext cx="11635162" cy="68580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3C19D32-E429-B08F-F723-6B93BEF7F0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944000" cy="720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kumimoji="1" lang="zh-TW" altLang="en-US" sz="4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kumimoji="1" lang="en-US" altLang="zh-TW" sz="4400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Title (40pt Calibri)</a:t>
            </a:r>
            <a:endParaRPr kumimoji="1" lang="zh-TW" altLang="en-US" dirty="0"/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333B9E9D-3E66-659B-699F-9D6A36E79BF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4000" y="1188000"/>
            <a:ext cx="108000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en-US" altLang="zh-TW" spc="0" dirty="0" smtClean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rgbClr val="1473E5"/>
              </a:buClr>
              <a:buSzPct val="90000"/>
              <a:buFont typeface="Arial" panose="020B0604020202020204" pitchFamily="34" charset="0"/>
              <a:buChar char="•"/>
              <a:defRPr kumimoji="1" lang="zh-TW" altLang="en-US" b="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lang="zh-TW" altLang="en-US" dirty="0"/>
            </a:lvl5pPr>
          </a:lstStyle>
          <a:p>
            <a:pPr lvl="0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1 (24pt)</a:t>
            </a:r>
          </a:p>
          <a:p>
            <a:pPr lvl="2">
              <a:buClr>
                <a:srgbClr val="0092E5"/>
              </a:buClr>
            </a:pPr>
            <a:r>
              <a:rPr kumimoji="1" lang="en-US" altLang="zh-TW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2 (20pt) </a:t>
            </a:r>
          </a:p>
          <a:p>
            <a:pPr lvl="3">
              <a:buClr>
                <a:srgbClr val="0092E5"/>
              </a:buClr>
            </a:pPr>
            <a:r>
              <a:rPr kumimoji="1" lang="en-US" altLang="zh-TW" b="0" spc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Level 3 (16pt)</a:t>
            </a:r>
            <a:endParaRPr kumimoji="1"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87E2EBB-63A6-2B37-F967-89173385A0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B46A1028-98DB-BB51-3E4A-856A1E5CD947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zh-TW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2" name="Holder 6">
            <a:extLst>
              <a:ext uri="{FF2B5EF4-FFF2-40B4-BE49-F238E27FC236}">
                <a16:creationId xmlns:a16="http://schemas.microsoft.com/office/drawing/2014/main" id="{547036A1-F514-309C-9064-548159681765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rgbClr val="1473E5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rgbClr val="1473E5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3" name="頁尾版面配置區 4">
            <a:extLst>
              <a:ext uri="{FF2B5EF4-FFF2-40B4-BE49-F238E27FC236}">
                <a16:creationId xmlns:a16="http://schemas.microsoft.com/office/drawing/2014/main" id="{9CD2EBA6-55C3-9A6A-BE7F-AF39EEEF4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5" name="Rectangle 49">
            <a:extLst>
              <a:ext uri="{FF2B5EF4-FFF2-40B4-BE49-F238E27FC236}">
                <a16:creationId xmlns:a16="http://schemas.microsoft.com/office/drawing/2014/main" id="{4615CF14-ADEF-B639-79FB-3490744B832E}"/>
              </a:ext>
            </a:extLst>
          </p:cNvPr>
          <p:cNvSpPr/>
          <p:nvPr userDrawn="1"/>
        </p:nvSpPr>
        <p:spPr>
          <a:xfrm>
            <a:off x="426710" y="1052569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027182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0FF6100-23BE-2100-1AC3-6767B48EF350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 amt="70000"/>
          </a:blip>
          <a:srcRect r="4465" b="750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D2747F3-D8B4-75E3-1A18-F35C120D1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25" y="365125"/>
            <a:ext cx="111848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12AD923-AD3F-23C0-EA42-3A57D31E3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3825" y="1825625"/>
            <a:ext cx="111848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/>
              <a:t>按一下以編輯母片文字樣式</a:t>
            </a:r>
          </a:p>
          <a:p>
            <a:pPr lvl="1"/>
            <a:r>
              <a:rPr kumimoji="1" lang="zh-TW" altLang="en-US" dirty="0"/>
              <a:t>第二層</a:t>
            </a:r>
          </a:p>
          <a:p>
            <a:pPr lvl="2"/>
            <a:r>
              <a:rPr kumimoji="1" lang="zh-TW" altLang="en-US" dirty="0"/>
              <a:t>第三層</a:t>
            </a:r>
          </a:p>
          <a:p>
            <a:pPr lvl="3"/>
            <a:r>
              <a:rPr kumimoji="1" lang="zh-TW" altLang="en-US" dirty="0"/>
              <a:t>第四層</a:t>
            </a:r>
          </a:p>
          <a:p>
            <a:pPr lvl="4"/>
            <a:r>
              <a:rPr kumimoji="1" lang="zh-TW" altLang="en-US" dirty="0"/>
              <a:t>第五層</a:t>
            </a: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AB09C51A-A3FA-6273-C903-C09D4B72F125}"/>
              </a:ext>
            </a:extLst>
          </p:cNvPr>
          <p:cNvSpPr/>
          <p:nvPr userDrawn="1"/>
        </p:nvSpPr>
        <p:spPr>
          <a:xfrm>
            <a:off x="331152" y="6431318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0092E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Hon Hai Technology Group  |  © 2026 Visionbay.ai Co., Ltd. All rights reserved.</a:t>
            </a:r>
          </a:p>
        </p:txBody>
      </p:sp>
      <p:sp>
        <p:nvSpPr>
          <p:cNvPr id="11" name="Holder 6">
            <a:extLst>
              <a:ext uri="{FF2B5EF4-FFF2-40B4-BE49-F238E27FC236}">
                <a16:creationId xmlns:a16="http://schemas.microsoft.com/office/drawing/2014/main" id="{2DD5D07A-049F-325F-4943-0D25B75847E2}"/>
              </a:ext>
            </a:extLst>
          </p:cNvPr>
          <p:cNvSpPr txBox="1">
            <a:spLocks/>
          </p:cNvSpPr>
          <p:nvPr userDrawn="1"/>
        </p:nvSpPr>
        <p:spPr>
          <a:xfrm>
            <a:off x="10556571" y="6502822"/>
            <a:ext cx="726439" cy="169277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algn="l" defTabSz="914400" rtl="0" eaLnBrk="1" latinLnBrk="0" hangingPunct="1">
              <a:defRPr lang="en-US" altLang="zh-TW" sz="1000" kern="1200" smtClean="0">
                <a:solidFill>
                  <a:srgbClr val="636E72"/>
                </a:solidFill>
                <a:latin typeface="Outfit" pitchFamily="34" charset="0"/>
                <a:ea typeface="Outfit" pitchFamily="34" charset="-122"/>
                <a:cs typeface="Outfit" pitchFamily="34" charset="-12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lang="en-US" altLang="zh-TW" sz="110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zh-TW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Microsoft JhengHei UI" panose="020B0604030504040204" pitchFamily="34" charset="-120"/>
                <a:cs typeface="Calibri" panose="020F0502020204030204" pitchFamily="34" charset="0"/>
              </a:rPr>
              <a:t> </a:t>
            </a:r>
            <a:r>
              <a:rPr lang="en-US" altLang="zh-TW" sz="1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TW" altLang="en-US" sz="1100" dirty="0">
              <a:solidFill>
                <a:schemeClr val="bg1"/>
              </a:solidFill>
              <a:latin typeface="Calibri" panose="020F0502020204030204" pitchFamily="34" charset="0"/>
              <a:ea typeface="Microsoft JhengHei U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4" name="頁尾版面配置區 4">
            <a:extLst>
              <a:ext uri="{FF2B5EF4-FFF2-40B4-BE49-F238E27FC236}">
                <a16:creationId xmlns:a16="http://schemas.microsoft.com/office/drawing/2014/main" id="{9A0B233A-0983-A25A-617C-A3CAEEB85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altLang="zh-TW" sz="11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/>
              <a:t>27</a:t>
            </a:r>
            <a:endParaRPr lang="zh-TW" altLang="en-US" sz="1100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7A5FF90-CEBD-041D-7697-34836177798F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9990137" y="238008"/>
            <a:ext cx="1908798" cy="46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81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2" r:id="rId3"/>
    <p:sldLayoutId id="2147483651" r:id="rId4"/>
    <p:sldLayoutId id="2147483660" r:id="rId5"/>
    <p:sldLayoutId id="2147483673" r:id="rId6"/>
    <p:sldLayoutId id="2147483668" r:id="rId7"/>
    <p:sldLayoutId id="2147483670" r:id="rId8"/>
    <p:sldLayoutId id="2147483661" r:id="rId9"/>
    <p:sldLayoutId id="2147483674" r:id="rId10"/>
    <p:sldLayoutId id="2147483662" r:id="rId11"/>
    <p:sldLayoutId id="2147483664" r:id="rId12"/>
    <p:sldLayoutId id="2147483650" r:id="rId13"/>
    <p:sldLayoutId id="2147483671" r:id="rId14"/>
    <p:sldLayoutId id="2147483665" r:id="rId15"/>
    <p:sldLayoutId id="2147483652" r:id="rId16"/>
    <p:sldLayoutId id="2147483656" r:id="rId17"/>
    <p:sldLayoutId id="2147483657" r:id="rId18"/>
    <p:sldLayoutId id="2147483658" r:id="rId19"/>
    <p:sldLayoutId id="2147483659" r:id="rId2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 spc="-150">
          <a:solidFill>
            <a:srgbClr val="11111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svg"/><Relationship Id="rId5" Type="http://schemas.openxmlformats.org/officeDocument/2006/relationships/image" Target="../media/image35.svg"/><Relationship Id="rId4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svg"/><Relationship Id="rId5" Type="http://schemas.openxmlformats.org/officeDocument/2006/relationships/image" Target="../media/image40.svg"/><Relationship Id="rId4" Type="http://schemas.openxmlformats.org/officeDocument/2006/relationships/image" Target="../media/image39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71F48E32-0D87-B434-EE25-80EA47FAC8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02444FB-CAE8-95FB-138C-D9FD0BC99E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</a:rPr>
              <a:t>Presentation Title</a:t>
            </a:r>
            <a:endParaRPr lang="zh-TW" altLang="en-US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F8E3950-C9CB-A8D3-96FC-7D22F84169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rgbClr val="6A7B8C"/>
                </a:solidFill>
              </a:rPr>
              <a:t>Empowering the Future of AI</a:t>
            </a:r>
            <a:endParaRPr kumimoji="1" lang="zh-TW" altLang="en-US" dirty="0">
              <a:solidFill>
                <a:srgbClr val="6A7B8C"/>
              </a:solidFill>
            </a:endParaRPr>
          </a:p>
        </p:txBody>
      </p:sp>
      <p:sp>
        <p:nvSpPr>
          <p:cNvPr id="9" name="副標題 2">
            <a:extLst>
              <a:ext uri="{FF2B5EF4-FFF2-40B4-BE49-F238E27FC236}">
                <a16:creationId xmlns:a16="http://schemas.microsoft.com/office/drawing/2014/main" id="{A0A4938E-A4BE-92B6-FB4B-DC3C57BFCA56}"/>
              </a:ext>
            </a:extLst>
          </p:cNvPr>
          <p:cNvSpPr txBox="1">
            <a:spLocks/>
          </p:cNvSpPr>
          <p:nvPr/>
        </p:nvSpPr>
        <p:spPr>
          <a:xfrm>
            <a:off x="720000" y="5101200"/>
            <a:ext cx="5893200" cy="752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TW" altLang="en-US" sz="2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i="0" kern="1200" spc="-15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TW" sz="1800" b="1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Speaker 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400" b="0" i="0" kern="1200" spc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2026-04-13 </a:t>
            </a:r>
            <a:endParaRPr lang="en-US" sz="1400" b="0" i="0" kern="1200" spc="0" dirty="0">
              <a:solidFill>
                <a:srgbClr val="6A7B8C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02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769256A4-7992-2F54-EF6E-F2EF5A0D5C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1BBE753-2573-C1F6-CA75-51854264B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solidFill>
                  <a:srgbClr val="2F2F36"/>
                </a:solidFill>
                <a:latin typeface="Arial"/>
              </a:rPr>
              <a:t>Title (40pt Calibri)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906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DD05243-B890-A3FE-36B8-5902153D00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Thank you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61F7D48-FAB5-75ED-1EE1-2749EB777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657779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E27C040-11E7-8D66-380A-89FABF2FF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2F2F36"/>
                </a:solidFill>
                <a:latin typeface="Arial"/>
              </a:rPr>
              <a:t>Assets Library</a:t>
            </a: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C556334B-0073-CE04-7BD4-33ECA1896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2162C89C-6329-6357-CA20-536105CA069F}"/>
              </a:ext>
            </a:extLst>
          </p:cNvPr>
          <p:cNvSpPr txBox="1"/>
          <p:nvPr/>
        </p:nvSpPr>
        <p:spPr>
          <a:xfrm>
            <a:off x="958850" y="3549904"/>
            <a:ext cx="7207250" cy="2000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sz="1300" b="0" dirty="0">
                <a:solidFill>
                  <a:srgbClr val="6A7B8C"/>
                </a:solidFill>
                <a:latin typeface="Arial"/>
              </a:rPr>
              <a:t>Foundations, surfaces, components, and application patterns.</a:t>
            </a:r>
          </a:p>
        </p:txBody>
      </p:sp>
    </p:spTree>
    <p:extLst>
      <p:ext uri="{BB962C8B-B14F-4D97-AF65-F5344CB8AC3E}">
        <p14:creationId xmlns:p14="http://schemas.microsoft.com/office/powerpoint/2010/main" val="2608324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C55D7-4BFD-90FB-649E-C4C7CA17A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937EE0BB-B698-28CA-9CB0-87619371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Component Overview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2D8026A-5D4D-7691-2730-B98C58E139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A29E33F3-84BC-0EA1-6B18-1C0C789FB269}"/>
              </a:ext>
            </a:extLst>
          </p:cNvPr>
          <p:cNvSpPr txBox="1"/>
          <p:nvPr/>
        </p:nvSpPr>
        <p:spPr>
          <a:xfrm>
            <a:off x="461518" y="1170432"/>
            <a:ext cx="969264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500" b="0" dirty="0">
                <a:solidFill>
                  <a:srgbClr val="6A7B8C"/>
                </a:solidFill>
                <a:latin typeface="Arial"/>
              </a:rPr>
              <a:t>Core card families translate the shared surface system into entry, hero, capability, and support roles.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F4C96F85-674F-911F-6360-26CB252236D4}"/>
              </a:ext>
            </a:extLst>
          </p:cNvPr>
          <p:cNvSpPr/>
          <p:nvPr/>
        </p:nvSpPr>
        <p:spPr>
          <a:xfrm>
            <a:off x="690881" y="1595120"/>
            <a:ext cx="3429000" cy="2087880"/>
          </a:xfrm>
          <a:prstGeom prst="roundRect">
            <a:avLst/>
          </a:prstGeom>
          <a:gradFill flip="none" rotWithShape="1">
            <a:gsLst>
              <a:gs pos="24000">
                <a:srgbClr val="DFF1FA">
                  <a:lumMod val="98000"/>
                  <a:lumOff val="2000"/>
                </a:srgbClr>
              </a:gs>
              <a:gs pos="100000">
                <a:srgbClr val="E9EFFC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01A76F82-05C6-F241-8ED5-366DA0805346}"/>
              </a:ext>
            </a:extLst>
          </p:cNvPr>
          <p:cNvSpPr/>
          <p:nvPr/>
        </p:nvSpPr>
        <p:spPr>
          <a:xfrm>
            <a:off x="4341742" y="1595120"/>
            <a:ext cx="3429000" cy="2087880"/>
          </a:xfrm>
          <a:prstGeom prst="roundRect">
            <a:avLst/>
          </a:prstGeom>
          <a:gradFill flip="none" rotWithShape="1">
            <a:gsLst>
              <a:gs pos="54000">
                <a:srgbClr val="0092E6">
                  <a:lumMod val="95000"/>
                  <a:lumOff val="5000"/>
                </a:srgbClr>
              </a:gs>
              <a:gs pos="24000">
                <a:srgbClr val="1473E5"/>
              </a:gs>
              <a:gs pos="100000">
                <a:srgbClr val="1473E5"/>
              </a:gs>
            </a:gsLst>
            <a:lin ang="2700000" scaled="1"/>
            <a:tileRect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6667E1C8-0485-FB2D-188E-0CA3DB840A03}"/>
              </a:ext>
            </a:extLst>
          </p:cNvPr>
          <p:cNvSpPr/>
          <p:nvPr/>
        </p:nvSpPr>
        <p:spPr>
          <a:xfrm>
            <a:off x="7992603" y="1595120"/>
            <a:ext cx="3429000" cy="2087880"/>
          </a:xfrm>
          <a:prstGeom prst="roundRect">
            <a:avLst/>
          </a:prstGeom>
          <a:gradFill flip="none" rotWithShape="1">
            <a:gsLst>
              <a:gs pos="24000">
                <a:srgbClr val="DFF1FA">
                  <a:lumMod val="98000"/>
                  <a:lumOff val="2000"/>
                </a:srgbClr>
              </a:gs>
              <a:gs pos="100000">
                <a:srgbClr val="E9EFFC">
                  <a:alpha val="2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50000">
                  <a:srgbClr val="CBE6F7"/>
                </a:gs>
                <a:gs pos="0">
                  <a:schemeClr val="accent1">
                    <a:lumMod val="45000"/>
                    <a:lumOff val="55000"/>
                  </a:schemeClr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2172EAF2-0C54-F9F8-2683-CBD0DDDE7A47}"/>
              </a:ext>
            </a:extLst>
          </p:cNvPr>
          <p:cNvSpPr/>
          <p:nvPr/>
        </p:nvSpPr>
        <p:spPr>
          <a:xfrm>
            <a:off x="690880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  <a:alpha val="44000"/>
                </a:srgbClr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3F0DBB77-2B90-83D1-B858-8DD7901F2F89}"/>
              </a:ext>
            </a:extLst>
          </p:cNvPr>
          <p:cNvSpPr/>
          <p:nvPr/>
        </p:nvSpPr>
        <p:spPr>
          <a:xfrm>
            <a:off x="4367210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</a:srgbClr>
              </a:gs>
              <a:gs pos="100000">
                <a:srgbClr val="F4F9FA">
                  <a:alpha val="3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D4FBBB2D-0124-08F8-5ECA-A028DD33DB04}"/>
              </a:ext>
            </a:extLst>
          </p:cNvPr>
          <p:cNvSpPr/>
          <p:nvPr/>
        </p:nvSpPr>
        <p:spPr>
          <a:xfrm>
            <a:off x="7992604" y="3980180"/>
            <a:ext cx="3428999" cy="2087880"/>
          </a:xfrm>
          <a:prstGeom prst="roundRect">
            <a:avLst>
              <a:gd name="adj" fmla="val 9464"/>
            </a:avLst>
          </a:prstGeom>
          <a:gradFill flip="none" rotWithShape="1">
            <a:gsLst>
              <a:gs pos="24000">
                <a:srgbClr val="FFFFFF">
                  <a:lumMod val="97000"/>
                  <a:lumOff val="3000"/>
                </a:srgbClr>
              </a:gs>
              <a:gs pos="100000">
                <a:srgbClr val="F4F9FA">
                  <a:alpha val="3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>
                    <a:lumMod val="99000"/>
                    <a:lumOff val="1000"/>
                  </a:srgbClr>
                </a:gs>
                <a:gs pos="0">
                  <a:srgbClr val="FFFFFF"/>
                </a:gs>
                <a:gs pos="94000">
                  <a:schemeClr val="bg1"/>
                </a:gs>
              </a:gsLst>
              <a:lin ang="13500000" scaled="1"/>
              <a:tileRect/>
            </a:gradFill>
          </a:ln>
          <a:effectLst>
            <a:outerShdw blurRad="2159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4C9BB43D-474F-A950-647E-BD0003C3AC71}"/>
              </a:ext>
            </a:extLst>
          </p:cNvPr>
          <p:cNvSpPr/>
          <p:nvPr/>
        </p:nvSpPr>
        <p:spPr>
          <a:xfrm>
            <a:off x="4394200" y="1640840"/>
            <a:ext cx="3335338" cy="2014220"/>
          </a:xfrm>
          <a:prstGeom prst="roundRect">
            <a:avLst>
              <a:gd name="adj" fmla="val 15233"/>
            </a:avLst>
          </a:prstGeom>
          <a:gradFill flip="none" rotWithShape="1">
            <a:gsLst>
              <a:gs pos="24000">
                <a:srgbClr val="DFF1FA">
                  <a:alpha val="53000"/>
                </a:srgb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rgbClr val="0092E6"/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6" name="Text 0">
            <a:extLst>
              <a:ext uri="{FF2B5EF4-FFF2-40B4-BE49-F238E27FC236}">
                <a16:creationId xmlns:a16="http://schemas.microsoft.com/office/drawing/2014/main" id="{27C116B3-6D1E-9C59-3791-822C3D115414}"/>
              </a:ext>
            </a:extLst>
          </p:cNvPr>
          <p:cNvSpPr/>
          <p:nvPr/>
        </p:nvSpPr>
        <p:spPr>
          <a:xfrm>
            <a:off x="4641530" y="2456282"/>
            <a:ext cx="2801773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Capabilities</a:t>
            </a:r>
          </a:p>
        </p:txBody>
      </p:sp>
      <p:sp>
        <p:nvSpPr>
          <p:cNvPr id="57" name="Text 1">
            <a:extLst>
              <a:ext uri="{FF2B5EF4-FFF2-40B4-BE49-F238E27FC236}">
                <a16:creationId xmlns:a16="http://schemas.microsoft.com/office/drawing/2014/main" id="{C6A5F348-1898-6298-DFDB-8E4877280AB8}"/>
              </a:ext>
            </a:extLst>
          </p:cNvPr>
          <p:cNvSpPr/>
          <p:nvPr/>
        </p:nvSpPr>
        <p:spPr>
          <a:xfrm>
            <a:off x="4641531" y="284018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research, framing, and </a:t>
            </a:r>
          </a:p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 insight.</a:t>
            </a:r>
          </a:p>
        </p:txBody>
      </p:sp>
      <p:sp>
        <p:nvSpPr>
          <p:cNvPr id="58" name="Text 3">
            <a:extLst>
              <a:ext uri="{FF2B5EF4-FFF2-40B4-BE49-F238E27FC236}">
                <a16:creationId xmlns:a16="http://schemas.microsoft.com/office/drawing/2014/main" id="{AEFEB879-4CC4-BA0B-75C7-3702A631CD13}"/>
              </a:ext>
            </a:extLst>
          </p:cNvPr>
          <p:cNvSpPr/>
          <p:nvPr/>
        </p:nvSpPr>
        <p:spPr>
          <a:xfrm>
            <a:off x="8299132" y="2456672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</a:t>
            </a:r>
          </a:p>
        </p:txBody>
      </p:sp>
      <p:sp>
        <p:nvSpPr>
          <p:cNvPr id="59" name="Text 4">
            <a:extLst>
              <a:ext uri="{FF2B5EF4-FFF2-40B4-BE49-F238E27FC236}">
                <a16:creationId xmlns:a16="http://schemas.microsoft.com/office/drawing/2014/main" id="{6DC408EE-1C07-4D5A-72C9-760EBDB80447}"/>
              </a:ext>
            </a:extLst>
          </p:cNvPr>
          <p:cNvSpPr/>
          <p:nvPr/>
        </p:nvSpPr>
        <p:spPr>
          <a:xfrm>
            <a:off x="8299132" y="284018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implementation, APIs, and release execution.</a:t>
            </a:r>
          </a:p>
        </p:txBody>
      </p:sp>
      <p:sp>
        <p:nvSpPr>
          <p:cNvPr id="60" name="Text 6">
            <a:extLst>
              <a:ext uri="{FF2B5EF4-FFF2-40B4-BE49-F238E27FC236}">
                <a16:creationId xmlns:a16="http://schemas.microsoft.com/office/drawing/2014/main" id="{804AEBE6-372E-2ADB-D920-F1548DE6B104}"/>
              </a:ext>
            </a:extLst>
          </p:cNvPr>
          <p:cNvSpPr/>
          <p:nvPr/>
        </p:nvSpPr>
        <p:spPr>
          <a:xfrm>
            <a:off x="942908" y="2457550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System-Level </a:t>
            </a:r>
            <a:endParaRPr lang="en-US" sz="2200" dirty="0"/>
          </a:p>
        </p:txBody>
      </p:sp>
      <p:sp>
        <p:nvSpPr>
          <p:cNvPr id="61" name="Text 7">
            <a:extLst>
              <a:ext uri="{FF2B5EF4-FFF2-40B4-BE49-F238E27FC236}">
                <a16:creationId xmlns:a16="http://schemas.microsoft.com/office/drawing/2014/main" id="{BB36AE34-E0DC-0482-4FB9-107363E9E86F}"/>
              </a:ext>
            </a:extLst>
          </p:cNvPr>
          <p:cNvSpPr/>
          <p:nvPr/>
        </p:nvSpPr>
        <p:spPr>
          <a:xfrm>
            <a:off x="942908" y="2841065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2" name="Text 6">
            <a:extLst>
              <a:ext uri="{FF2B5EF4-FFF2-40B4-BE49-F238E27FC236}">
                <a16:creationId xmlns:a16="http://schemas.microsoft.com/office/drawing/2014/main" id="{A74E29CC-7870-5DAE-4499-25C82E6B1186}"/>
              </a:ext>
            </a:extLst>
          </p:cNvPr>
          <p:cNvSpPr/>
          <p:nvPr/>
        </p:nvSpPr>
        <p:spPr>
          <a:xfrm>
            <a:off x="942908" y="4836315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Workload </a:t>
            </a:r>
            <a:endParaRPr lang="en-US" sz="2200" dirty="0"/>
          </a:p>
        </p:txBody>
      </p:sp>
      <p:sp>
        <p:nvSpPr>
          <p:cNvPr id="63" name="Text 7">
            <a:extLst>
              <a:ext uri="{FF2B5EF4-FFF2-40B4-BE49-F238E27FC236}">
                <a16:creationId xmlns:a16="http://schemas.microsoft.com/office/drawing/2014/main" id="{B279849F-3BFF-124D-C93B-D57C8D5D4F40}"/>
              </a:ext>
            </a:extLst>
          </p:cNvPr>
          <p:cNvSpPr/>
          <p:nvPr/>
        </p:nvSpPr>
        <p:spPr>
          <a:xfrm>
            <a:off x="942908" y="5219830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4" name="Text 6">
            <a:extLst>
              <a:ext uri="{FF2B5EF4-FFF2-40B4-BE49-F238E27FC236}">
                <a16:creationId xmlns:a16="http://schemas.microsoft.com/office/drawing/2014/main" id="{A742F1EE-818B-22F1-9397-6E90A3DABADA}"/>
              </a:ext>
            </a:extLst>
          </p:cNvPr>
          <p:cNvSpPr/>
          <p:nvPr/>
        </p:nvSpPr>
        <p:spPr>
          <a:xfrm>
            <a:off x="4561631" y="4838013"/>
            <a:ext cx="2812629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Optimization</a:t>
            </a:r>
            <a:endParaRPr lang="en-US" sz="2200" dirty="0"/>
          </a:p>
        </p:txBody>
      </p:sp>
      <p:sp>
        <p:nvSpPr>
          <p:cNvPr id="65" name="Text 7">
            <a:extLst>
              <a:ext uri="{FF2B5EF4-FFF2-40B4-BE49-F238E27FC236}">
                <a16:creationId xmlns:a16="http://schemas.microsoft.com/office/drawing/2014/main" id="{8DA46B96-01D4-9312-2FB5-C7847DBB4A60}"/>
              </a:ext>
            </a:extLst>
          </p:cNvPr>
          <p:cNvSpPr/>
          <p:nvPr/>
        </p:nvSpPr>
        <p:spPr>
          <a:xfrm>
            <a:off x="4561632" y="5221528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66" name="Text 6">
            <a:extLst>
              <a:ext uri="{FF2B5EF4-FFF2-40B4-BE49-F238E27FC236}">
                <a16:creationId xmlns:a16="http://schemas.microsoft.com/office/drawing/2014/main" id="{A2504B97-7B55-D031-72BC-054F95EE43ED}"/>
              </a:ext>
            </a:extLst>
          </p:cNvPr>
          <p:cNvSpPr/>
          <p:nvPr/>
        </p:nvSpPr>
        <p:spPr>
          <a:xfrm>
            <a:off x="8180356" y="4839711"/>
            <a:ext cx="2622904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System-Level </a:t>
            </a:r>
            <a:endParaRPr lang="en-US" sz="2200" dirty="0"/>
          </a:p>
        </p:txBody>
      </p:sp>
      <p:sp>
        <p:nvSpPr>
          <p:cNvPr id="67" name="Text 7">
            <a:extLst>
              <a:ext uri="{FF2B5EF4-FFF2-40B4-BE49-F238E27FC236}">
                <a16:creationId xmlns:a16="http://schemas.microsoft.com/office/drawing/2014/main" id="{393A3FF8-DAF3-33EF-4831-5040A86F6C63}"/>
              </a:ext>
            </a:extLst>
          </p:cNvPr>
          <p:cNvSpPr/>
          <p:nvPr/>
        </p:nvSpPr>
        <p:spPr>
          <a:xfrm>
            <a:off x="8180356" y="5223226"/>
            <a:ext cx="2622904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pic>
        <p:nvPicPr>
          <p:cNvPr id="68" name="Image 1" descr="preencoded.png">
            <a:extLst>
              <a:ext uri="{FF2B5EF4-FFF2-40B4-BE49-F238E27FC236}">
                <a16:creationId xmlns:a16="http://schemas.microsoft.com/office/drawing/2014/main" id="{7F2D6339-7BB0-FF6F-B338-53615C0E3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480" y="1896989"/>
            <a:ext cx="439445" cy="439445"/>
          </a:xfrm>
          <a:prstGeom prst="rect">
            <a:avLst/>
          </a:prstGeom>
        </p:spPr>
      </p:pic>
      <p:pic>
        <p:nvPicPr>
          <p:cNvPr id="69" name="Image 2">
            <a:extLst>
              <a:ext uri="{FF2B5EF4-FFF2-40B4-BE49-F238E27FC236}">
                <a16:creationId xmlns:a16="http://schemas.microsoft.com/office/drawing/2014/main" id="{9C5BFDA6-3B3B-BC31-2244-2007F7EDCF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97334" y="1976888"/>
            <a:ext cx="207737" cy="279647"/>
          </a:xfrm>
          <a:prstGeom prst="rect">
            <a:avLst/>
          </a:prstGeom>
        </p:spPr>
      </p:pic>
      <p:pic>
        <p:nvPicPr>
          <p:cNvPr id="70" name="Image 3" descr="preencoded.png">
            <a:extLst>
              <a:ext uri="{FF2B5EF4-FFF2-40B4-BE49-F238E27FC236}">
                <a16:creationId xmlns:a16="http://schemas.microsoft.com/office/drawing/2014/main" id="{C0732DD4-3967-3FC8-A0B3-BAFA238FE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080" y="1897379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1" name="Image 4">
            <a:extLst>
              <a:ext uri="{FF2B5EF4-FFF2-40B4-BE49-F238E27FC236}">
                <a16:creationId xmlns:a16="http://schemas.microsoft.com/office/drawing/2014/main" id="{1C102DAF-BFB7-A6C3-70CE-4DBE08CF2B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18979" y="2018847"/>
            <a:ext cx="279647" cy="196508"/>
          </a:xfrm>
          <a:prstGeom prst="rect">
            <a:avLst/>
          </a:prstGeom>
        </p:spPr>
      </p:pic>
      <p:pic>
        <p:nvPicPr>
          <p:cNvPr id="72" name="Image 5" descr="preencoded.png">
            <a:extLst>
              <a:ext uri="{FF2B5EF4-FFF2-40B4-BE49-F238E27FC236}">
                <a16:creationId xmlns:a16="http://schemas.microsoft.com/office/drawing/2014/main" id="{ACD7D443-E9C0-8B79-7AB8-42744226C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57" y="1898256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3" name="Image 6">
            <a:extLst>
              <a:ext uri="{FF2B5EF4-FFF2-40B4-BE49-F238E27FC236}">
                <a16:creationId xmlns:a16="http://schemas.microsoft.com/office/drawing/2014/main" id="{FA129BE7-C758-F2CA-FA57-2E58A9C5FEB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88723" y="1966170"/>
            <a:ext cx="227712" cy="303616"/>
          </a:xfrm>
          <a:prstGeom prst="rect">
            <a:avLst/>
          </a:prstGeom>
        </p:spPr>
      </p:pic>
      <p:pic>
        <p:nvPicPr>
          <p:cNvPr id="74" name="Image 5" descr="preencoded.png">
            <a:extLst>
              <a:ext uri="{FF2B5EF4-FFF2-40B4-BE49-F238E27FC236}">
                <a16:creationId xmlns:a16="http://schemas.microsoft.com/office/drawing/2014/main" id="{F2ABCE9D-72D7-BD0F-8E98-B89258FF9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857" y="4277021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5" name="Image 6">
            <a:extLst>
              <a:ext uri="{FF2B5EF4-FFF2-40B4-BE49-F238E27FC236}">
                <a16:creationId xmlns:a16="http://schemas.microsoft.com/office/drawing/2014/main" id="{4281DD9B-0E63-B824-BC66-B29323D279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81183" y="4375347"/>
            <a:ext cx="242792" cy="242792"/>
          </a:xfrm>
          <a:prstGeom prst="rect">
            <a:avLst/>
          </a:prstGeom>
        </p:spPr>
      </p:pic>
      <p:pic>
        <p:nvPicPr>
          <p:cNvPr id="76" name="Image 5" descr="preencoded.png">
            <a:extLst>
              <a:ext uri="{FF2B5EF4-FFF2-40B4-BE49-F238E27FC236}">
                <a16:creationId xmlns:a16="http://schemas.microsoft.com/office/drawing/2014/main" id="{3B3179A2-0E88-0A85-1722-548E1DFA4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581" y="4278719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7" name="Image 6">
            <a:extLst>
              <a:ext uri="{FF2B5EF4-FFF2-40B4-BE49-F238E27FC236}">
                <a16:creationId xmlns:a16="http://schemas.microsoft.com/office/drawing/2014/main" id="{0198A346-17EB-E1F0-1817-2683924A978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677701" y="4346633"/>
            <a:ext cx="287204" cy="303616"/>
          </a:xfrm>
          <a:prstGeom prst="rect">
            <a:avLst/>
          </a:prstGeom>
        </p:spPr>
      </p:pic>
      <p:pic>
        <p:nvPicPr>
          <p:cNvPr id="78" name="Image 5" descr="preencoded.png">
            <a:extLst>
              <a:ext uri="{FF2B5EF4-FFF2-40B4-BE49-F238E27FC236}">
                <a16:creationId xmlns:a16="http://schemas.microsoft.com/office/drawing/2014/main" id="{0097582C-130D-699C-A0B1-633895F80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305" y="4280417"/>
            <a:ext cx="439445" cy="439445"/>
          </a:xfrm>
          <a:prstGeom prst="rect">
            <a:avLst/>
          </a:prstGeom>
          <a:effectLst>
            <a:glow rad="63500">
              <a:schemeClr val="bg1">
                <a:alpha val="40000"/>
              </a:schemeClr>
            </a:glow>
          </a:effectLst>
        </p:spPr>
      </p:pic>
      <p:pic>
        <p:nvPicPr>
          <p:cNvPr id="79" name="Image 6">
            <a:extLst>
              <a:ext uri="{FF2B5EF4-FFF2-40B4-BE49-F238E27FC236}">
                <a16:creationId xmlns:a16="http://schemas.microsoft.com/office/drawing/2014/main" id="{230A637A-408E-1D7E-E563-7EE4EE1BB93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8288219" y="4348331"/>
            <a:ext cx="303616" cy="30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03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BA31B-4BBB-BF1E-9BD9-B400A1317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: 圓角 59">
            <a:extLst>
              <a:ext uri="{FF2B5EF4-FFF2-40B4-BE49-F238E27FC236}">
                <a16:creationId xmlns:a16="http://schemas.microsoft.com/office/drawing/2014/main" id="{144BF796-A439-4D8D-FDB7-C5A9F12844B9}"/>
              </a:ext>
            </a:extLst>
          </p:cNvPr>
          <p:cNvSpPr/>
          <p:nvPr/>
        </p:nvSpPr>
        <p:spPr>
          <a:xfrm>
            <a:off x="4531953" y="2389542"/>
            <a:ext cx="3280167" cy="1053572"/>
          </a:xfrm>
          <a:prstGeom prst="roundRect">
            <a:avLst/>
          </a:prstGeom>
          <a:gradFill flip="none" rotWithShape="1">
            <a:gsLst>
              <a:gs pos="77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34000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>
            <a:outerShdw blurRad="38100" dist="1524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EBA84F-94B0-6B0D-84C0-F81E170B0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Navigation Chip Set</a:t>
            </a:r>
            <a:endParaRPr lang="zh-TW" altLang="en-US" dirty="0"/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06AAD24F-3A1B-379A-3489-F4E3B9F5F3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14" name="AI Platform Card">
            <a:extLst>
              <a:ext uri="{FF2B5EF4-FFF2-40B4-BE49-F238E27FC236}">
                <a16:creationId xmlns:a16="http://schemas.microsoft.com/office/drawing/2014/main" id="{81FA7F4B-1BB2-D65D-9211-0D01328A95C2}"/>
              </a:ext>
            </a:extLst>
          </p:cNvPr>
          <p:cNvSpPr/>
          <p:nvPr/>
        </p:nvSpPr>
        <p:spPr>
          <a:xfrm>
            <a:off x="958963" y="2396247"/>
            <a:ext cx="3240000" cy="1080000"/>
          </a:xfrm>
          <a:prstGeom prst="roundRect">
            <a:avLst/>
          </a:prstGeom>
          <a:gradFill>
            <a:gsLst>
              <a:gs pos="59000">
                <a:srgbClr val="1473E5">
                  <a:alpha val="60000"/>
                </a:srgbClr>
              </a:gs>
              <a:gs pos="0">
                <a:srgbClr val="1473E5"/>
              </a:gs>
              <a:gs pos="94000">
                <a:srgbClr val="1473E5"/>
              </a:gs>
            </a:gsLst>
            <a:lin ang="13500000" scaled="1"/>
          </a:gradFill>
          <a:ln w="25400">
            <a:noFill/>
          </a:ln>
          <a:effectLst>
            <a:outerShdw blurRad="38100" dist="15240" dir="5400000" algn="ctr" rotWithShape="0">
              <a:srgbClr val="000000">
                <a:alpha val="18000"/>
              </a:srgbClr>
            </a:outerShdw>
          </a:effectLst>
        </p:spPr>
        <p:txBody>
          <a:bodyPr/>
          <a:lstStyle/>
          <a:p>
            <a:endParaRPr lang="en-US" altLang="zh-TW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AI Platform Text">
            <a:extLst>
              <a:ext uri="{FF2B5EF4-FFF2-40B4-BE49-F238E27FC236}">
                <a16:creationId xmlns:a16="http://schemas.microsoft.com/office/drawing/2014/main" id="{FD20A6C7-D028-BD0D-4E21-7E73739CC127}"/>
              </a:ext>
            </a:extLst>
          </p:cNvPr>
          <p:cNvSpPr txBox="1"/>
          <p:nvPr/>
        </p:nvSpPr>
        <p:spPr>
          <a:xfrm>
            <a:off x="2021284" y="2699033"/>
            <a:ext cx="15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Platform</a:t>
            </a:r>
          </a:p>
        </p:txBody>
      </p:sp>
      <p:sp>
        <p:nvSpPr>
          <p:cNvPr id="19" name="Architecture Text">
            <a:extLst>
              <a:ext uri="{FF2B5EF4-FFF2-40B4-BE49-F238E27FC236}">
                <a16:creationId xmlns:a16="http://schemas.microsoft.com/office/drawing/2014/main" id="{9B1A0F72-4827-65AF-7E59-FAA3A883B12C}"/>
              </a:ext>
            </a:extLst>
          </p:cNvPr>
          <p:cNvSpPr txBox="1"/>
          <p:nvPr/>
        </p:nvSpPr>
        <p:spPr>
          <a:xfrm>
            <a:off x="5526965" y="2699033"/>
            <a:ext cx="17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Architecture</a:t>
            </a:r>
          </a:p>
        </p:txBody>
      </p:sp>
      <p:sp>
        <p:nvSpPr>
          <p:cNvPr id="20" name="Security Card">
            <a:extLst>
              <a:ext uri="{FF2B5EF4-FFF2-40B4-BE49-F238E27FC236}">
                <a16:creationId xmlns:a16="http://schemas.microsoft.com/office/drawing/2014/main" id="{42D52045-99B2-917E-D02E-88010D3178A9}"/>
              </a:ext>
            </a:extLst>
          </p:cNvPr>
          <p:cNvSpPr/>
          <p:nvPr/>
        </p:nvSpPr>
        <p:spPr>
          <a:xfrm>
            <a:off x="8029037" y="2369033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Security Text">
            <a:extLst>
              <a:ext uri="{FF2B5EF4-FFF2-40B4-BE49-F238E27FC236}">
                <a16:creationId xmlns:a16="http://schemas.microsoft.com/office/drawing/2014/main" id="{811E4543-49F4-07A3-6EDA-A81E9EB32B93}"/>
              </a:ext>
            </a:extLst>
          </p:cNvPr>
          <p:cNvSpPr txBox="1"/>
          <p:nvPr/>
        </p:nvSpPr>
        <p:spPr>
          <a:xfrm>
            <a:off x="9056797" y="2699033"/>
            <a:ext cx="14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</a:t>
            </a:r>
          </a:p>
        </p:txBody>
      </p:sp>
      <p:sp>
        <p:nvSpPr>
          <p:cNvPr id="23" name="Scalability Card">
            <a:extLst>
              <a:ext uri="{FF2B5EF4-FFF2-40B4-BE49-F238E27FC236}">
                <a16:creationId xmlns:a16="http://schemas.microsoft.com/office/drawing/2014/main" id="{B550C6CC-5CAC-B864-5C5D-1B237AD37496}"/>
              </a:ext>
            </a:extLst>
          </p:cNvPr>
          <p:cNvSpPr/>
          <p:nvPr/>
        </p:nvSpPr>
        <p:spPr>
          <a:xfrm>
            <a:off x="922965" y="3807032"/>
            <a:ext cx="3240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Scalability Text">
            <a:extLst>
              <a:ext uri="{FF2B5EF4-FFF2-40B4-BE49-F238E27FC236}">
                <a16:creationId xmlns:a16="http://schemas.microsoft.com/office/drawing/2014/main" id="{022560EE-CF3E-591A-FF11-B7816E7A802D}"/>
              </a:ext>
            </a:extLst>
          </p:cNvPr>
          <p:cNvSpPr txBox="1"/>
          <p:nvPr/>
        </p:nvSpPr>
        <p:spPr>
          <a:xfrm>
            <a:off x="2021284" y="4137032"/>
            <a:ext cx="18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Scalability</a:t>
            </a:r>
          </a:p>
        </p:txBody>
      </p:sp>
      <p:sp>
        <p:nvSpPr>
          <p:cNvPr id="26" name="Design System Card">
            <a:extLst>
              <a:ext uri="{FF2B5EF4-FFF2-40B4-BE49-F238E27FC236}">
                <a16:creationId xmlns:a16="http://schemas.microsoft.com/office/drawing/2014/main" id="{F376027D-4878-C24A-0281-244C51BEF5FA}"/>
              </a:ext>
            </a:extLst>
          </p:cNvPr>
          <p:cNvSpPr/>
          <p:nvPr/>
        </p:nvSpPr>
        <p:spPr>
          <a:xfrm>
            <a:off x="4522965" y="3807032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Design System Text">
            <a:extLst>
              <a:ext uri="{FF2B5EF4-FFF2-40B4-BE49-F238E27FC236}">
                <a16:creationId xmlns:a16="http://schemas.microsoft.com/office/drawing/2014/main" id="{10E340D3-189E-21CD-C1AA-E4C03F5595E0}"/>
              </a:ext>
            </a:extLst>
          </p:cNvPr>
          <p:cNvSpPr txBox="1"/>
          <p:nvPr/>
        </p:nvSpPr>
        <p:spPr>
          <a:xfrm>
            <a:off x="5526965" y="4137032"/>
            <a:ext cx="22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System</a:t>
            </a:r>
          </a:p>
        </p:txBody>
      </p:sp>
      <p:sp>
        <p:nvSpPr>
          <p:cNvPr id="29" name="Performance Card">
            <a:extLst>
              <a:ext uri="{FF2B5EF4-FFF2-40B4-BE49-F238E27FC236}">
                <a16:creationId xmlns:a16="http://schemas.microsoft.com/office/drawing/2014/main" id="{59CDD57D-E739-2365-33C9-6B28815584FA}"/>
              </a:ext>
            </a:extLst>
          </p:cNvPr>
          <p:cNvSpPr/>
          <p:nvPr/>
        </p:nvSpPr>
        <p:spPr>
          <a:xfrm>
            <a:off x="8029037" y="3807032"/>
            <a:ext cx="3204000" cy="1080000"/>
          </a:xfrm>
          <a:prstGeom prst="roundRect">
            <a:avLst/>
          </a:prstGeom>
          <a:solidFill>
            <a:srgbClr val="FCFCFD"/>
          </a:solidFill>
          <a:ln w="12700">
            <a:solidFill>
              <a:srgbClr val="E8EEF7"/>
            </a:solidFill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  <a:reflection blurRad="6350" stA="52000" endA="300" endPos="35000" dir="5400000" sy="-100000" algn="bl" rotWithShape="0"/>
          </a:effectLst>
        </p:spPr>
        <p:txBody>
          <a:bodyPr/>
          <a:lstStyle/>
          <a:p>
            <a:endParaRPr lang="en-US" altLang="zh-TW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E63F2C30-6013-9386-101E-13B5A8D421CA}"/>
              </a:ext>
            </a:extLst>
          </p:cNvPr>
          <p:cNvSpPr/>
          <p:nvPr/>
        </p:nvSpPr>
        <p:spPr>
          <a:xfrm>
            <a:off x="4795075" y="2615633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>
            <a:extLst>
              <a:ext uri="{FF2B5EF4-FFF2-40B4-BE49-F238E27FC236}">
                <a16:creationId xmlns:a16="http://schemas.microsoft.com/office/drawing/2014/main" id="{DF0850E6-F831-872D-0BA8-8631178BF260}"/>
              </a:ext>
            </a:extLst>
          </p:cNvPr>
          <p:cNvSpPr/>
          <p:nvPr/>
        </p:nvSpPr>
        <p:spPr>
          <a:xfrm>
            <a:off x="8331174" y="2615633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>
            <a:extLst>
              <a:ext uri="{FF2B5EF4-FFF2-40B4-BE49-F238E27FC236}">
                <a16:creationId xmlns:a16="http://schemas.microsoft.com/office/drawing/2014/main" id="{1FB0443C-F038-71C4-3B38-1A4B4D869B5E}"/>
              </a:ext>
            </a:extLst>
          </p:cNvPr>
          <p:cNvSpPr/>
          <p:nvPr/>
        </p:nvSpPr>
        <p:spPr>
          <a:xfrm>
            <a:off x="1254484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橢圓 29">
            <a:extLst>
              <a:ext uri="{FF2B5EF4-FFF2-40B4-BE49-F238E27FC236}">
                <a16:creationId xmlns:a16="http://schemas.microsoft.com/office/drawing/2014/main" id="{41FDD196-A934-4837-030A-548426A06FF1}"/>
              </a:ext>
            </a:extLst>
          </p:cNvPr>
          <p:cNvSpPr/>
          <p:nvPr/>
        </p:nvSpPr>
        <p:spPr>
          <a:xfrm>
            <a:off x="4780988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2" name="橢圓 31">
            <a:extLst>
              <a:ext uri="{FF2B5EF4-FFF2-40B4-BE49-F238E27FC236}">
                <a16:creationId xmlns:a16="http://schemas.microsoft.com/office/drawing/2014/main" id="{847D3280-DA76-212A-F27A-770183567AE8}"/>
              </a:ext>
            </a:extLst>
          </p:cNvPr>
          <p:cNvSpPr/>
          <p:nvPr/>
        </p:nvSpPr>
        <p:spPr>
          <a:xfrm>
            <a:off x="8307492" y="4043268"/>
            <a:ext cx="586800" cy="586800"/>
          </a:xfrm>
          <a:prstGeom prst="ellipse">
            <a:avLst/>
          </a:prstGeom>
          <a:solidFill>
            <a:srgbClr val="1473E5"/>
          </a:solidFill>
          <a:ln>
            <a:gradFill>
              <a:gsLst>
                <a:gs pos="0">
                  <a:schemeClr val="bg1"/>
                </a:gs>
                <a:gs pos="69000">
                  <a:srgbClr val="E9EFFC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14300">
              <a:srgbClr val="0070C0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1" name="Performance Text">
            <a:extLst>
              <a:ext uri="{FF2B5EF4-FFF2-40B4-BE49-F238E27FC236}">
                <a16:creationId xmlns:a16="http://schemas.microsoft.com/office/drawing/2014/main" id="{B4663314-1152-C7F2-5C6D-A6442A12018B}"/>
              </a:ext>
            </a:extLst>
          </p:cNvPr>
          <p:cNvSpPr txBox="1"/>
          <p:nvPr/>
        </p:nvSpPr>
        <p:spPr>
          <a:xfrm>
            <a:off x="9056797" y="4137032"/>
            <a:ext cx="1800000" cy="420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/>
          <a:p>
            <a:r>
              <a:rPr lang="en-US" altLang="zh-TW" sz="25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Performance</a:t>
            </a:r>
          </a:p>
        </p:txBody>
      </p:sp>
      <p:pic>
        <p:nvPicPr>
          <p:cNvPr id="51" name="Image 4">
            <a:extLst>
              <a:ext uri="{FF2B5EF4-FFF2-40B4-BE49-F238E27FC236}">
                <a16:creationId xmlns:a16="http://schemas.microsoft.com/office/drawing/2014/main" id="{C28FF06F-C26C-6B3F-E423-17CB67EF1F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4964731" y="2741503"/>
            <a:ext cx="245818" cy="340364"/>
          </a:xfrm>
          <a:prstGeom prst="rect">
            <a:avLst/>
          </a:prstGeom>
        </p:spPr>
      </p:pic>
      <p:pic>
        <p:nvPicPr>
          <p:cNvPr id="53" name="Image 4" descr="盾牌勾號 以實心填滿">
            <a:extLst>
              <a:ext uri="{FF2B5EF4-FFF2-40B4-BE49-F238E27FC236}">
                <a16:creationId xmlns:a16="http://schemas.microsoft.com/office/drawing/2014/main" id="{BB9ADB9D-9673-659A-65DD-E6BE8043F0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27018" y="2725507"/>
            <a:ext cx="372356" cy="372356"/>
          </a:xfrm>
          <a:prstGeom prst="rect">
            <a:avLst/>
          </a:prstGeom>
        </p:spPr>
      </p:pic>
      <p:pic>
        <p:nvPicPr>
          <p:cNvPr id="55" name="Image 4" descr="立方體 以實心填滿">
            <a:extLst>
              <a:ext uri="{FF2B5EF4-FFF2-40B4-BE49-F238E27FC236}">
                <a16:creationId xmlns:a16="http://schemas.microsoft.com/office/drawing/2014/main" id="{322BBC24-3951-3833-7944-8C75B4AD8B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365363" y="4151324"/>
            <a:ext cx="372356" cy="372356"/>
          </a:xfrm>
          <a:prstGeom prst="rect">
            <a:avLst/>
          </a:prstGeom>
        </p:spPr>
      </p:pic>
      <p:pic>
        <p:nvPicPr>
          <p:cNvPr id="57" name="Image 4" descr="網狀圖 以實心填滿">
            <a:extLst>
              <a:ext uri="{FF2B5EF4-FFF2-40B4-BE49-F238E27FC236}">
                <a16:creationId xmlns:a16="http://schemas.microsoft.com/office/drawing/2014/main" id="{668E84C4-7CF3-AA58-96A2-9B070F293D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89044" y="4151324"/>
            <a:ext cx="372356" cy="372356"/>
          </a:xfrm>
          <a:prstGeom prst="rect">
            <a:avLst/>
          </a:prstGeom>
        </p:spPr>
      </p:pic>
      <p:pic>
        <p:nvPicPr>
          <p:cNvPr id="59" name="Image 4" descr="測量 以實心填滿">
            <a:extLst>
              <a:ext uri="{FF2B5EF4-FFF2-40B4-BE49-F238E27FC236}">
                <a16:creationId xmlns:a16="http://schemas.microsoft.com/office/drawing/2014/main" id="{0066048D-49F9-2339-18F1-B72FF92012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14714" y="4120010"/>
            <a:ext cx="372356" cy="372356"/>
          </a:xfrm>
          <a:prstGeom prst="rect">
            <a:avLst/>
          </a:prstGeom>
        </p:spPr>
      </p:pic>
      <p:sp>
        <p:nvSpPr>
          <p:cNvPr id="6" name="橢圓 5">
            <a:extLst>
              <a:ext uri="{FF2B5EF4-FFF2-40B4-BE49-F238E27FC236}">
                <a16:creationId xmlns:a16="http://schemas.microsoft.com/office/drawing/2014/main" id="{0B0DCFAD-4E53-C4A5-8DBC-A86DB3A83092}"/>
              </a:ext>
            </a:extLst>
          </p:cNvPr>
          <p:cNvSpPr/>
          <p:nvPr/>
        </p:nvSpPr>
        <p:spPr>
          <a:xfrm>
            <a:off x="1254484" y="2615633"/>
            <a:ext cx="586800" cy="5868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TextBox 60">
            <a:extLst>
              <a:ext uri="{FF2B5EF4-FFF2-40B4-BE49-F238E27FC236}">
                <a16:creationId xmlns:a16="http://schemas.microsoft.com/office/drawing/2014/main" id="{31809768-042D-6C1D-1A89-C72ADAFFEC7A}"/>
              </a:ext>
            </a:extLst>
          </p:cNvPr>
          <p:cNvSpPr txBox="1"/>
          <p:nvPr/>
        </p:nvSpPr>
        <p:spPr>
          <a:xfrm>
            <a:off x="460800" y="1170432"/>
            <a:ext cx="969264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6A7B8C"/>
                </a:solidFill>
                <a:latin typeface="Arial"/>
              </a:rPr>
              <a:t>Compact horizontal chips for category switching, active-state emphasis, and lightweight navigation.</a:t>
            </a: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80B15C70-3469-8023-B0B5-4CF664FDB8E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22878" y="2774601"/>
            <a:ext cx="227712" cy="30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AD77137-164A-3A3E-2592-AFFCC7F0E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Asymmetric Card Group</a:t>
            </a:r>
            <a:endParaRPr lang="zh-TW" altLang="en-US" dirty="0"/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C28957E0-3841-1001-21C4-91F67066F2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5" name="Strategic Alignment Card">
            <a:extLst>
              <a:ext uri="{FF2B5EF4-FFF2-40B4-BE49-F238E27FC236}">
                <a16:creationId xmlns:a16="http://schemas.microsoft.com/office/drawing/2014/main" id="{ACB7D872-0610-996F-0217-CD5A2612C437}"/>
              </a:ext>
            </a:extLst>
          </p:cNvPr>
          <p:cNvSpPr/>
          <p:nvPr/>
        </p:nvSpPr>
        <p:spPr>
          <a:xfrm>
            <a:off x="1472223" y="1824358"/>
            <a:ext cx="2988000" cy="1800000"/>
          </a:xfrm>
          <a:prstGeom prst="roundRect">
            <a:avLst/>
          </a:prstGeom>
          <a:gradFill rotWithShape="1">
            <a:gsLst>
              <a:gs pos="47200">
                <a:srgbClr val="009BF4"/>
              </a:gs>
              <a:gs pos="0">
                <a:srgbClr val="1473E5"/>
              </a:gs>
              <a:gs pos="100000">
                <a:srgbClr val="1473E5"/>
              </a:gs>
            </a:gsLst>
            <a:lin ang="0" scaled="1"/>
          </a:gradFill>
          <a:ln w="25400">
            <a:gradFill>
              <a:gsLst>
                <a:gs pos="0">
                  <a:srgbClr val="FFFBEB"/>
                </a:gs>
                <a:gs pos="74000">
                  <a:srgbClr val="FCD34D"/>
                </a:gs>
                <a:gs pos="83000">
                  <a:srgbClr val="F59E0B"/>
                </a:gs>
                <a:gs pos="100000">
                  <a:srgbClr val="FCD34D"/>
                </a:gs>
              </a:gsLst>
              <a:lin ang="13500000" scaled="0"/>
            </a:gradFill>
          </a:ln>
          <a:effectLst>
            <a:outerShdw blurRad="38100" dist="15240" dir="5400000" algn="ctr" rotWithShape="0">
              <a:srgbClr val="000000">
                <a:alpha val="18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en-US" altLang="zh-TW" sz="22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 Narrative</a:t>
            </a:r>
            <a:endParaRPr lang="en-US" altLang="zh-TW" sz="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</a:pPr>
            <a:r>
              <a:rPr lang="en-US" altLang="zh-TW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primary card to frame the main story, business question, or strategic headline.</a:t>
            </a:r>
          </a:p>
        </p:txBody>
      </p:sp>
      <p:sp>
        <p:nvSpPr>
          <p:cNvPr id="6" name="Deployment Timelines Card">
            <a:extLst>
              <a:ext uri="{FF2B5EF4-FFF2-40B4-BE49-F238E27FC236}">
                <a16:creationId xmlns:a16="http://schemas.microsoft.com/office/drawing/2014/main" id="{874E3761-9F4E-1F9D-F7F8-44AF8DFD12DE}"/>
              </a:ext>
            </a:extLst>
          </p:cNvPr>
          <p:cNvSpPr/>
          <p:nvPr/>
        </p:nvSpPr>
        <p:spPr>
          <a:xfrm>
            <a:off x="4574753" y="1824358"/>
            <a:ext cx="3167476" cy="1800000"/>
          </a:xfrm>
          <a:prstGeom prst="roundRect">
            <a:avLst/>
          </a:prstGeom>
          <a:gradFill flip="none" rotWithShape="1">
            <a:gsLst>
              <a:gs pos="24000">
                <a:schemeClr val="bg1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7000">
                  <a:srgbClr val="F4F9FA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72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endParaRPr lang="en-US" altLang="zh-TW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Varied Expertise Card">
            <a:extLst>
              <a:ext uri="{FF2B5EF4-FFF2-40B4-BE49-F238E27FC236}">
                <a16:creationId xmlns:a16="http://schemas.microsoft.com/office/drawing/2014/main" id="{33C39D19-E4CF-C41B-25D7-7875312C2EC7}"/>
              </a:ext>
            </a:extLst>
          </p:cNvPr>
          <p:cNvSpPr/>
          <p:nvPr/>
        </p:nvSpPr>
        <p:spPr>
          <a:xfrm>
            <a:off x="7856759" y="1824358"/>
            <a:ext cx="2928000" cy="1800000"/>
          </a:xfrm>
          <a:prstGeom prst="roundRect">
            <a:avLst/>
          </a:prstGeom>
          <a:gradFill>
            <a:gsLst>
              <a:gs pos="34000">
                <a:srgbClr val="F4F9FA"/>
              </a:gs>
              <a:gs pos="0">
                <a:srgbClr val="FFFFFF"/>
              </a:gs>
              <a:gs pos="94000">
                <a:srgbClr val="FAFAFB"/>
              </a:gs>
            </a:gsLst>
            <a:lin ang="135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36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en-US" altLang="zh-TW" sz="1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Expert Insight</a:t>
            </a:r>
          </a:p>
          <a:p>
            <a:pPr>
              <a:spcBef>
                <a:spcPts val="800"/>
              </a:spcBef>
            </a:pPr>
            <a:r>
              <a:rPr lang="en-US" altLang="zh-TW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support card for context, commentary, or specialist interpretation.</a:t>
            </a:r>
          </a:p>
        </p:txBody>
      </p:sp>
      <p:sp>
        <p:nvSpPr>
          <p:cNvPr id="8" name="Seamless Integration Card">
            <a:extLst>
              <a:ext uri="{FF2B5EF4-FFF2-40B4-BE49-F238E27FC236}">
                <a16:creationId xmlns:a16="http://schemas.microsoft.com/office/drawing/2014/main" id="{063A9B79-915A-A7AF-42D4-63C05257EBE0}"/>
              </a:ext>
            </a:extLst>
          </p:cNvPr>
          <p:cNvSpPr/>
          <p:nvPr/>
        </p:nvSpPr>
        <p:spPr>
          <a:xfrm>
            <a:off x="1538753" y="3873232"/>
            <a:ext cx="4410000" cy="1671648"/>
          </a:xfrm>
          <a:prstGeom prst="roundRect">
            <a:avLst/>
          </a:prstGeom>
          <a:gradFill>
            <a:gsLst>
              <a:gs pos="34000">
                <a:srgbClr val="F4F9FA"/>
              </a:gs>
              <a:gs pos="0">
                <a:srgbClr val="FFFFFF"/>
              </a:gs>
              <a:gs pos="94000">
                <a:srgbClr val="FAFAFB"/>
              </a:gs>
            </a:gsLst>
            <a:lin ang="13500000" scaled="1"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r>
              <a:rPr lang="en-US" altLang="zh-TW" sz="1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Integration Flow</a:t>
            </a:r>
          </a:p>
          <a:p>
            <a:pPr>
              <a:spcBef>
                <a:spcPts val="800"/>
              </a:spcBef>
            </a:pPr>
            <a:r>
              <a:rPr lang="en-US" altLang="zh-TW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wide cards to explain orchestration, handoffs, and cross-functional movement.</a:t>
            </a:r>
          </a:p>
        </p:txBody>
      </p:sp>
      <p:sp>
        <p:nvSpPr>
          <p:cNvPr id="9" name="Infrastructure Scaling Card">
            <a:extLst>
              <a:ext uri="{FF2B5EF4-FFF2-40B4-BE49-F238E27FC236}">
                <a16:creationId xmlns:a16="http://schemas.microsoft.com/office/drawing/2014/main" id="{00A1D59B-79F1-1808-5B2B-7ED7293D0FD3}"/>
              </a:ext>
            </a:extLst>
          </p:cNvPr>
          <p:cNvSpPr/>
          <p:nvPr/>
        </p:nvSpPr>
        <p:spPr>
          <a:xfrm>
            <a:off x="6128753" y="3873232"/>
            <a:ext cx="4410000" cy="1671648"/>
          </a:xfrm>
          <a:prstGeom prst="roundRect">
            <a:avLst/>
          </a:prstGeom>
          <a:solidFill>
            <a:srgbClr val="FAFAFB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38100" dist="15240" dir="5400000" algn="ctr" rotWithShape="0">
              <a:srgbClr val="000000">
                <a:alpha val="14000"/>
              </a:srgbClr>
            </a:outerShdw>
          </a:effectLst>
        </p:spPr>
        <p:txBody>
          <a:bodyPr wrap="square" lIns="170000" tIns="170000" rIns="170000" bIns="170000" anchor="t"/>
          <a:lstStyle/>
          <a:p>
            <a:endParaRPr lang="en-US" altLang="zh-TW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43816EBF-4FE6-96AE-1134-441BDB4F63E4}"/>
              </a:ext>
            </a:extLst>
          </p:cNvPr>
          <p:cNvSpPr/>
          <p:nvPr/>
        </p:nvSpPr>
        <p:spPr>
          <a:xfrm>
            <a:off x="4574753" y="1824357"/>
            <a:ext cx="3157026" cy="1799999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7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Priority Action</a:t>
            </a:r>
          </a:p>
          <a:p>
            <a:pPr>
              <a:spcBef>
                <a:spcPts val="800"/>
              </a:spcBef>
            </a:pPr>
            <a:r>
              <a:rPr lang="en-US" altLang="zh-TW" sz="105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highlighted secondary card for rollout, launch, or time-sensitive activation.</a:t>
            </a: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A2635D6D-4CF1-5C37-732C-492D25EDFF3D}"/>
              </a:ext>
            </a:extLst>
          </p:cNvPr>
          <p:cNvSpPr/>
          <p:nvPr/>
        </p:nvSpPr>
        <p:spPr>
          <a:xfrm>
            <a:off x="6137221" y="3892022"/>
            <a:ext cx="4394069" cy="1634068"/>
          </a:xfrm>
          <a:prstGeom prst="roundRect">
            <a:avLst>
              <a:gd name="adj" fmla="val 16407"/>
            </a:avLst>
          </a:prstGeom>
          <a:gradFill flip="none" rotWithShape="1">
            <a:gsLst>
              <a:gs pos="33857">
                <a:srgbClr val="DFF1FA"/>
              </a:gs>
              <a:gs pos="1111">
                <a:schemeClr val="bg1"/>
              </a:gs>
              <a:gs pos="92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7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 Readiness</a:t>
            </a:r>
          </a:p>
          <a:p>
            <a:pPr>
              <a:spcBef>
                <a:spcPts val="800"/>
              </a:spcBef>
            </a:pPr>
            <a:r>
              <a:rPr lang="en-US" altLang="zh-TW" sz="105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wide companion card for platform resilience, operations, or growth planning.</a:t>
            </a:r>
          </a:p>
          <a:p>
            <a:pPr algn="ctr"/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EC800EC4-F109-22C0-EF0D-CD60DF5F5AAE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>
                <a:solidFill>
                  <a:srgbClr val="555C6A"/>
                </a:solidFill>
                <a:latin typeface="Arial"/>
              </a:rPr>
              <a:t>Mixed card widths help establish primary, secondary, and support narratives within one composition.</a:t>
            </a:r>
          </a:p>
        </p:txBody>
      </p:sp>
    </p:spTree>
    <p:extLst>
      <p:ext uri="{BB962C8B-B14F-4D97-AF65-F5344CB8AC3E}">
        <p14:creationId xmlns:p14="http://schemas.microsoft.com/office/powerpoint/2010/main" val="222992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5C6B8EE0-51FA-9668-54EC-68DB362AC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2 x 2 Capability Grid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BF04A8A-80E8-2BF4-9551-5ECE3E4133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3F0549A9-E4A5-19E0-1CE5-CFCEF2D02F65}"/>
              </a:ext>
            </a:extLst>
          </p:cNvPr>
          <p:cNvSpPr/>
          <p:nvPr/>
        </p:nvSpPr>
        <p:spPr>
          <a:xfrm>
            <a:off x="3125372" y="1781368"/>
            <a:ext cx="2592000" cy="1959204"/>
          </a:xfrm>
          <a:prstGeom prst="roundRect">
            <a:avLst>
              <a:gd name="adj" fmla="val 7673"/>
            </a:avLst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47868AFC-4E3D-E6A0-2FBB-D49EC21EAAAB}"/>
              </a:ext>
            </a:extLst>
          </p:cNvPr>
          <p:cNvSpPr/>
          <p:nvPr/>
        </p:nvSpPr>
        <p:spPr>
          <a:xfrm>
            <a:off x="3143372" y="1805284"/>
            <a:ext cx="2556000" cy="1914801"/>
          </a:xfrm>
          <a:prstGeom prst="roundRect">
            <a:avLst>
              <a:gd name="adj" fmla="val 7032"/>
            </a:avLst>
          </a:prstGeom>
          <a:gradFill flip="none" rotWithShape="1">
            <a:gsLst>
              <a:gs pos="24000">
                <a:srgbClr val="DFF1FA">
                  <a:alpha val="53000"/>
                </a:srgb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rgbClr val="0092E6"/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64018F3B-86A8-954E-ADE4-CAD7586E36B9}"/>
              </a:ext>
            </a:extLst>
          </p:cNvPr>
          <p:cNvSpPr/>
          <p:nvPr/>
        </p:nvSpPr>
        <p:spPr>
          <a:xfrm>
            <a:off x="3294500" y="2500069"/>
            <a:ext cx="2191900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</a:t>
            </a: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DB12F49C-EA7C-4A37-7942-1174B3DE9687}"/>
              </a:ext>
            </a:extLst>
          </p:cNvPr>
          <p:cNvSpPr/>
          <p:nvPr/>
        </p:nvSpPr>
        <p:spPr>
          <a:xfrm>
            <a:off x="3294500" y="2883975"/>
            <a:ext cx="2191900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research, framing, and </a:t>
            </a:r>
          </a:p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 insight.</a:t>
            </a:r>
          </a:p>
        </p:txBody>
      </p: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1DDE74B3-67C6-3775-0FB8-3987EDA5EE99}"/>
              </a:ext>
            </a:extLst>
          </p:cNvPr>
          <p:cNvSpPr/>
          <p:nvPr/>
        </p:nvSpPr>
        <p:spPr>
          <a:xfrm>
            <a:off x="5975769" y="1860931"/>
            <a:ext cx="2592000" cy="2119532"/>
          </a:xfrm>
          <a:prstGeom prst="roundRect">
            <a:avLst>
              <a:gd name="adj" fmla="val 5281"/>
            </a:avLst>
          </a:prstGeom>
          <a:gradFill flip="none" rotWithShape="1">
            <a:gsLst>
              <a:gs pos="24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DC2CD81A-ECD0-7929-C5F0-85AE01D84190}"/>
              </a:ext>
            </a:extLst>
          </p:cNvPr>
          <p:cNvSpPr/>
          <p:nvPr/>
        </p:nvSpPr>
        <p:spPr>
          <a:xfrm>
            <a:off x="6135567" y="2559980"/>
            <a:ext cx="2170233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</a:t>
            </a: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361DBB98-F4D2-F902-BFA6-BEB744313382}"/>
              </a:ext>
            </a:extLst>
          </p:cNvPr>
          <p:cNvSpPr/>
          <p:nvPr/>
        </p:nvSpPr>
        <p:spPr>
          <a:xfrm>
            <a:off x="6135567" y="2943496"/>
            <a:ext cx="2170233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implementation, APIs, and release execution.</a:t>
            </a:r>
          </a:p>
        </p:txBody>
      </p:sp>
      <p:sp>
        <p:nvSpPr>
          <p:cNvPr id="15" name="Shape 5">
            <a:extLst>
              <a:ext uri="{FF2B5EF4-FFF2-40B4-BE49-F238E27FC236}">
                <a16:creationId xmlns:a16="http://schemas.microsoft.com/office/drawing/2014/main" id="{2F79BFEA-E075-9829-A9C3-6EFC963DA524}"/>
              </a:ext>
            </a:extLst>
          </p:cNvPr>
          <p:cNvSpPr/>
          <p:nvPr/>
        </p:nvSpPr>
        <p:spPr>
          <a:xfrm>
            <a:off x="3182771" y="3850951"/>
            <a:ext cx="2592000" cy="2206800"/>
          </a:xfrm>
          <a:prstGeom prst="roundRect">
            <a:avLst>
              <a:gd name="adj" fmla="val 4800"/>
            </a:avLst>
          </a:prstGeom>
          <a:gradFill flip="none" rotWithShape="1">
            <a:gsLst>
              <a:gs pos="24000">
                <a:srgbClr val="FFFFFF"/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lt1"/>
              </a:solidFill>
            </a:endParaRPr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9C2AE090-A78C-003B-618F-E3B45E029A5F}"/>
              </a:ext>
            </a:extLst>
          </p:cNvPr>
          <p:cNvSpPr/>
          <p:nvPr/>
        </p:nvSpPr>
        <p:spPr>
          <a:xfrm>
            <a:off x="3342569" y="4629490"/>
            <a:ext cx="2270831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Experience</a:t>
            </a:r>
            <a:endParaRPr lang="en-US" sz="2200" dirty="0"/>
          </a:p>
        </p:txBody>
      </p:sp>
      <p:sp>
        <p:nvSpPr>
          <p:cNvPr id="19" name="Text 7">
            <a:extLst>
              <a:ext uri="{FF2B5EF4-FFF2-40B4-BE49-F238E27FC236}">
                <a16:creationId xmlns:a16="http://schemas.microsoft.com/office/drawing/2014/main" id="{9611800C-BF8E-2E7E-EB3F-F530407ABA84}"/>
              </a:ext>
            </a:extLst>
          </p:cNvPr>
          <p:cNvSpPr/>
          <p:nvPr/>
        </p:nvSpPr>
        <p:spPr>
          <a:xfrm>
            <a:off x="3342569" y="5013005"/>
            <a:ext cx="2270831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interface quality, journeys, and system polish.</a:t>
            </a:r>
          </a:p>
        </p:txBody>
      </p:sp>
      <p:sp>
        <p:nvSpPr>
          <p:cNvPr id="20" name="Shape 8">
            <a:extLst>
              <a:ext uri="{FF2B5EF4-FFF2-40B4-BE49-F238E27FC236}">
                <a16:creationId xmlns:a16="http://schemas.microsoft.com/office/drawing/2014/main" id="{468C91D8-7F7C-761E-5F08-E8D7804A2206}"/>
              </a:ext>
            </a:extLst>
          </p:cNvPr>
          <p:cNvSpPr/>
          <p:nvPr/>
        </p:nvSpPr>
        <p:spPr>
          <a:xfrm>
            <a:off x="5917404" y="4077300"/>
            <a:ext cx="2484000" cy="1890000"/>
          </a:xfrm>
          <a:prstGeom prst="roundRect">
            <a:avLst>
              <a:gd name="adj" fmla="val 4800"/>
            </a:avLst>
          </a:prstGeom>
          <a:gradFill flip="none" rotWithShape="1">
            <a:gsLst>
              <a:gs pos="24000">
                <a:srgbClr val="CBE6F7">
                  <a:lumMod val="20000"/>
                  <a:lumOff val="80000"/>
                </a:srgbClr>
              </a:gs>
              <a:gs pos="100000">
                <a:srgbClr val="F4F9FA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F4F9FA"/>
                </a:gs>
                <a:gs pos="0">
                  <a:srgbClr val="FFFFFF"/>
                </a:gs>
                <a:gs pos="94000">
                  <a:srgbClr val="E9EFFC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lt1"/>
              </a:solidFill>
            </a:endParaRPr>
          </a:p>
        </p:txBody>
      </p:sp>
      <p:sp>
        <p:nvSpPr>
          <p:cNvPr id="23" name="Text 9">
            <a:extLst>
              <a:ext uri="{FF2B5EF4-FFF2-40B4-BE49-F238E27FC236}">
                <a16:creationId xmlns:a16="http://schemas.microsoft.com/office/drawing/2014/main" id="{5D15E4FC-A146-27B0-D6C1-988028018D35}"/>
              </a:ext>
            </a:extLst>
          </p:cNvPr>
          <p:cNvSpPr/>
          <p:nvPr/>
        </p:nvSpPr>
        <p:spPr>
          <a:xfrm>
            <a:off x="6077202" y="4864894"/>
            <a:ext cx="2280245" cy="3595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2B7F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Enablement</a:t>
            </a:r>
            <a:endParaRPr lang="en-US" sz="2200" dirty="0"/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EAA7C791-7870-84C2-CFDE-9D397E792D85}"/>
              </a:ext>
            </a:extLst>
          </p:cNvPr>
          <p:cNvSpPr/>
          <p:nvPr/>
        </p:nvSpPr>
        <p:spPr>
          <a:xfrm>
            <a:off x="6081435" y="5239943"/>
            <a:ext cx="2280245" cy="7590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solidFill>
                  <a:srgbClr val="555C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Cards for growth, go-to-market, and internal adoption.</a:t>
            </a:r>
          </a:p>
        </p:txBody>
      </p:sp>
      <p:pic>
        <p:nvPicPr>
          <p:cNvPr id="30" name="Image 1" descr="preencoded.png">
            <a:extLst>
              <a:ext uri="{FF2B5EF4-FFF2-40B4-BE49-F238E27FC236}">
                <a16:creationId xmlns:a16="http://schemas.microsoft.com/office/drawing/2014/main" id="{EEB4A3C7-516F-CD09-227D-954429FEB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449" y="1940776"/>
            <a:ext cx="439445" cy="439445"/>
          </a:xfrm>
          <a:prstGeom prst="rect">
            <a:avLst/>
          </a:prstGeom>
        </p:spPr>
      </p:pic>
      <p:sp>
        <p:nvSpPr>
          <p:cNvPr id="66" name="橢圓 65">
            <a:extLst>
              <a:ext uri="{FF2B5EF4-FFF2-40B4-BE49-F238E27FC236}">
                <a16:creationId xmlns:a16="http://schemas.microsoft.com/office/drawing/2014/main" id="{4FAFC26B-D57A-7ADF-A42F-0AF6727BC843}"/>
              </a:ext>
            </a:extLst>
          </p:cNvPr>
          <p:cNvSpPr/>
          <p:nvPr/>
        </p:nvSpPr>
        <p:spPr>
          <a:xfrm>
            <a:off x="6171267" y="2001752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3" name="Image 4">
            <a:extLst>
              <a:ext uri="{FF2B5EF4-FFF2-40B4-BE49-F238E27FC236}">
                <a16:creationId xmlns:a16="http://schemas.microsoft.com/office/drawing/2014/main" id="{12ACEB8D-A82D-22C0-1F5F-C5F4A588D1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242714" y="2129524"/>
            <a:ext cx="279647" cy="181770"/>
          </a:xfrm>
          <a:prstGeom prst="rect">
            <a:avLst/>
          </a:prstGeom>
        </p:spPr>
      </p:pic>
      <p:sp>
        <p:nvSpPr>
          <p:cNvPr id="64" name="橢圓 63">
            <a:extLst>
              <a:ext uri="{FF2B5EF4-FFF2-40B4-BE49-F238E27FC236}">
                <a16:creationId xmlns:a16="http://schemas.microsoft.com/office/drawing/2014/main" id="{5E48A995-D5DB-C646-03AE-BE353037185B}"/>
              </a:ext>
            </a:extLst>
          </p:cNvPr>
          <p:cNvSpPr/>
          <p:nvPr/>
        </p:nvSpPr>
        <p:spPr>
          <a:xfrm>
            <a:off x="3388360" y="4083050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5" name="Image 6">
            <a:extLst>
              <a:ext uri="{FF2B5EF4-FFF2-40B4-BE49-F238E27FC236}">
                <a16:creationId xmlns:a16="http://schemas.microsoft.com/office/drawing/2014/main" id="{DB4B9CC2-6330-28E9-4989-42F8D24419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491045" y="4178723"/>
            <a:ext cx="222390" cy="222390"/>
          </a:xfrm>
          <a:prstGeom prst="rect">
            <a:avLst/>
          </a:prstGeom>
        </p:spPr>
      </p:pic>
      <p:sp>
        <p:nvSpPr>
          <p:cNvPr id="65" name="橢圓 64">
            <a:extLst>
              <a:ext uri="{FF2B5EF4-FFF2-40B4-BE49-F238E27FC236}">
                <a16:creationId xmlns:a16="http://schemas.microsoft.com/office/drawing/2014/main" id="{08E57C4C-FB07-A7C8-5B39-3F45B4A933A5}"/>
              </a:ext>
            </a:extLst>
          </p:cNvPr>
          <p:cNvSpPr/>
          <p:nvPr/>
        </p:nvSpPr>
        <p:spPr>
          <a:xfrm>
            <a:off x="6122867" y="4240706"/>
            <a:ext cx="426720" cy="42672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7" name="Image 8">
            <a:extLst>
              <a:ext uri="{FF2B5EF4-FFF2-40B4-BE49-F238E27FC236}">
                <a16:creationId xmlns:a16="http://schemas.microsoft.com/office/drawing/2014/main" id="{E9386905-3E77-A684-0A2F-F8DC556CBD3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07586" y="4366683"/>
            <a:ext cx="258572" cy="186746"/>
          </a:xfrm>
          <a:prstGeom prst="rect">
            <a:avLst/>
          </a:prstGeom>
        </p:spPr>
      </p:pic>
      <p:sp>
        <p:nvSpPr>
          <p:cNvPr id="5" name="TextBox 37">
            <a:extLst>
              <a:ext uri="{FF2B5EF4-FFF2-40B4-BE49-F238E27FC236}">
                <a16:creationId xmlns:a16="http://schemas.microsoft.com/office/drawing/2014/main" id="{E2879484-88A3-87DE-615E-2A3B205EC20B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Use a balanced matrix when four capabilities need equal weight and fast scan-ability.</a:t>
            </a:r>
          </a:p>
        </p:txBody>
      </p:sp>
      <p:pic>
        <p:nvPicPr>
          <p:cNvPr id="31" name="Image 2">
            <a:extLst>
              <a:ext uri="{FF2B5EF4-FFF2-40B4-BE49-F238E27FC236}">
                <a16:creationId xmlns:a16="http://schemas.microsoft.com/office/drawing/2014/main" id="{F6545F27-F8EB-05EB-491E-1A5B519431A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429575" y="2022058"/>
            <a:ext cx="249192" cy="27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6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60DFF03-8E1A-244A-F931-44910C1FD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Surface State Matrix</a:t>
            </a:r>
            <a:endParaRPr lang="zh-TW" altLang="en-US" dirty="0"/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EC0C5917-E7F7-0708-FF21-575B9735D3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264C4C79-D371-D8A2-5ED6-C8F5AFCF79D8}"/>
              </a:ext>
            </a:extLst>
          </p:cNvPr>
          <p:cNvSpPr/>
          <p:nvPr/>
        </p:nvSpPr>
        <p:spPr>
          <a:xfrm>
            <a:off x="3507344" y="1939136"/>
            <a:ext cx="2160000" cy="1950330"/>
          </a:xfrm>
          <a:prstGeom prst="roundRect">
            <a:avLst/>
          </a:prstGeom>
          <a:gradFill flip="none" rotWithShape="1">
            <a:gsLst>
              <a:gs pos="24000">
                <a:srgbClr val="DFF1FA"/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DE160E18-E4D7-1990-EF8B-CC877E582219}"/>
              </a:ext>
            </a:extLst>
          </p:cNvPr>
          <p:cNvSpPr/>
          <p:nvPr/>
        </p:nvSpPr>
        <p:spPr>
          <a:xfrm>
            <a:off x="6154450" y="1939136"/>
            <a:ext cx="2160000" cy="1950330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28F286CE-71EF-7FBB-E4EF-A70238D07B70}"/>
              </a:ext>
            </a:extLst>
          </p:cNvPr>
          <p:cNvSpPr/>
          <p:nvPr/>
        </p:nvSpPr>
        <p:spPr>
          <a:xfrm>
            <a:off x="3507344" y="4061693"/>
            <a:ext cx="2160000" cy="1950330"/>
          </a:xfrm>
          <a:prstGeom prst="roundRect">
            <a:avLst/>
          </a:prstGeom>
          <a:gradFill flip="none" rotWithShape="1">
            <a:gsLst>
              <a:gs pos="46000">
                <a:srgbClr val="DFF1FA">
                  <a:alpha val="51000"/>
                </a:srgbClr>
              </a:gs>
              <a:gs pos="1667">
                <a:schemeClr val="bg1"/>
              </a:gs>
              <a:gs pos="100000">
                <a:schemeClr val="bg1">
                  <a:alpha val="52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B5F90517-73DD-8493-834B-65D48C0F946F}"/>
              </a:ext>
            </a:extLst>
          </p:cNvPr>
          <p:cNvSpPr/>
          <p:nvPr/>
        </p:nvSpPr>
        <p:spPr>
          <a:xfrm>
            <a:off x="6154450" y="4061693"/>
            <a:ext cx="2160000" cy="1950330"/>
          </a:xfrm>
          <a:prstGeom prst="roundRect">
            <a:avLst/>
          </a:prstGeom>
          <a:gradFill flip="none" rotWithShape="1">
            <a:gsLst>
              <a:gs pos="33857">
                <a:srgbClr val="DFF1FA"/>
              </a:gs>
              <a:gs pos="69000">
                <a:schemeClr val="accent1">
                  <a:lumMod val="45000"/>
                  <a:lumOff val="55000"/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49468">
                  <a:srgbClr val="74C4E9"/>
                </a:gs>
                <a:gs pos="0">
                  <a:schemeClr val="accent1">
                    <a:lumMod val="45000"/>
                    <a:lumOff val="55000"/>
                  </a:schemeClr>
                </a:gs>
                <a:gs pos="55569">
                  <a:srgbClr val="7AC7EA">
                    <a:alpha val="0"/>
                  </a:srgbClr>
                </a:gs>
                <a:gs pos="94000">
                  <a:schemeClr val="accent1">
                    <a:lumMod val="30000"/>
                    <a:lumOff val="70000"/>
                  </a:schemeClr>
                </a:gs>
              </a:gsLst>
              <a:lin ang="135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AF0509B2-7F0F-2920-3ED8-F6F07ED19770}"/>
              </a:ext>
            </a:extLst>
          </p:cNvPr>
          <p:cNvSpPr txBox="1"/>
          <p:nvPr/>
        </p:nvSpPr>
        <p:spPr>
          <a:xfrm>
            <a:off x="3653648" y="2103728"/>
            <a:ext cx="18856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1473E5"/>
                </a:solidFill>
                <a:latin typeface="Arial"/>
              </a:rPr>
              <a:t>Surface / Base</a:t>
            </a: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89EF5074-AE1E-CBD9-B692-FC2E82BF6B99}"/>
              </a:ext>
            </a:extLst>
          </p:cNvPr>
          <p:cNvSpPr txBox="1"/>
          <p:nvPr/>
        </p:nvSpPr>
        <p:spPr>
          <a:xfrm>
            <a:off x="3653648" y="2359760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Arial"/>
              </a:rPr>
              <a:t>Default content card</a:t>
            </a: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0AA5CDBD-23A7-DF6E-0D52-2D67EED0335E}"/>
              </a:ext>
            </a:extLst>
          </p:cNvPr>
          <p:cNvSpPr txBox="1"/>
          <p:nvPr/>
        </p:nvSpPr>
        <p:spPr>
          <a:xfrm>
            <a:off x="6300754" y="2103728"/>
            <a:ext cx="18856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Arial"/>
              </a:rPr>
              <a:t>Surface / Elevated</a:t>
            </a: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FCE2ED1C-3F1B-4484-4979-B713662DAB13}"/>
              </a:ext>
            </a:extLst>
          </p:cNvPr>
          <p:cNvSpPr txBox="1"/>
          <p:nvPr/>
        </p:nvSpPr>
        <p:spPr>
          <a:xfrm>
            <a:off x="6300754" y="2359760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Raised nested group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11DDD883-CBEE-AFAF-AA32-6200286A12F0}"/>
              </a:ext>
            </a:extLst>
          </p:cNvPr>
          <p:cNvSpPr txBox="1"/>
          <p:nvPr/>
        </p:nvSpPr>
        <p:spPr>
          <a:xfrm>
            <a:off x="3653648" y="4226285"/>
            <a:ext cx="18856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Arial"/>
              </a:rPr>
              <a:t>State / Quiet</a:t>
            </a:r>
          </a:p>
        </p:txBody>
      </p:sp>
      <p:sp>
        <p:nvSpPr>
          <p:cNvPr id="21" name="TextBox 25">
            <a:extLst>
              <a:ext uri="{FF2B5EF4-FFF2-40B4-BE49-F238E27FC236}">
                <a16:creationId xmlns:a16="http://schemas.microsoft.com/office/drawing/2014/main" id="{69AA0A8F-6E76-2BD6-3960-E664F976C77E}"/>
              </a:ext>
            </a:extLst>
          </p:cNvPr>
          <p:cNvSpPr txBox="1"/>
          <p:nvPr/>
        </p:nvSpPr>
        <p:spPr>
          <a:xfrm>
            <a:off x="3653648" y="4482317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Low-contrast background card</a:t>
            </a: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2BFDE4F7-CC70-77D8-3D3B-646DEC9005CF}"/>
              </a:ext>
            </a:extLst>
          </p:cNvPr>
          <p:cNvSpPr txBox="1"/>
          <p:nvPr/>
        </p:nvSpPr>
        <p:spPr>
          <a:xfrm>
            <a:off x="6300754" y="4226285"/>
            <a:ext cx="18856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Arial"/>
              </a:rPr>
              <a:t>State / Accent Edge</a:t>
            </a: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D311BD58-D61E-22D9-9C62-F8DF8E583B0E}"/>
              </a:ext>
            </a:extLst>
          </p:cNvPr>
          <p:cNvSpPr txBox="1"/>
          <p:nvPr/>
        </p:nvSpPr>
        <p:spPr>
          <a:xfrm>
            <a:off x="6300754" y="4482317"/>
            <a:ext cx="1885680" cy="3108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Arial"/>
              </a:rPr>
              <a:t>Gold-accent emphasis state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A89B942E-BBBA-C6FA-08F2-B71ABB74467F}"/>
              </a:ext>
            </a:extLst>
          </p:cNvPr>
          <p:cNvSpPr txBox="1"/>
          <p:nvPr/>
        </p:nvSpPr>
        <p:spPr>
          <a:xfrm>
            <a:off x="460800" y="1170432"/>
            <a:ext cx="969264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Preview the approved frosted and neutral surface treatments across default, active, and emphasis states.</a:t>
            </a:r>
          </a:p>
        </p:txBody>
      </p:sp>
    </p:spTree>
    <p:extLst>
      <p:ext uri="{BB962C8B-B14F-4D97-AF65-F5344CB8AC3E}">
        <p14:creationId xmlns:p14="http://schemas.microsoft.com/office/powerpoint/2010/main" val="1464079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6899A6C-C4BD-B522-2D52-C5AE30FD4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Color Specification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602C8F31-C520-634F-0F5A-1C3293498F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7C2026E7-7DF8-D1E4-C6CD-4831E3530CA4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Canonical palette tokens for brand expression, emphasis, and neutral structure.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3F30AA-8466-EFF1-8E8A-591CB181A39B}"/>
              </a:ext>
            </a:extLst>
          </p:cNvPr>
          <p:cNvSpPr txBox="1"/>
          <p:nvPr/>
        </p:nvSpPr>
        <p:spPr>
          <a:xfrm>
            <a:off x="841248" y="1807334"/>
            <a:ext cx="2011680" cy="2923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9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Palette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BDCE24-44C9-F893-B305-DA59C11C2C41}"/>
              </a:ext>
            </a:extLst>
          </p:cNvPr>
          <p:cNvSpPr/>
          <p:nvPr/>
        </p:nvSpPr>
        <p:spPr>
          <a:xfrm>
            <a:off x="841248" y="2118230"/>
            <a:ext cx="960120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ounded Rectangle 6">
            <a:extLst>
              <a:ext uri="{FF2B5EF4-FFF2-40B4-BE49-F238E27FC236}">
                <a16:creationId xmlns:a16="http://schemas.microsoft.com/office/drawing/2014/main" id="{3D481443-E0C2-76E4-562F-7AE97519D5DD}"/>
              </a:ext>
            </a:extLst>
          </p:cNvPr>
          <p:cNvSpPr/>
          <p:nvPr/>
        </p:nvSpPr>
        <p:spPr>
          <a:xfrm>
            <a:off x="758952" y="2340864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DD200FF3-2ADD-7884-8407-C6C051FF8F01}"/>
              </a:ext>
            </a:extLst>
          </p:cNvPr>
          <p:cNvSpPr/>
          <p:nvPr/>
        </p:nvSpPr>
        <p:spPr>
          <a:xfrm>
            <a:off x="960120" y="2459736"/>
            <a:ext cx="457200" cy="457200"/>
          </a:xfrm>
          <a:prstGeom prst="roundRect">
            <a:avLst/>
          </a:prstGeom>
          <a:solidFill>
            <a:srgbClr val="1473E5"/>
          </a:solidFill>
          <a:ln w="10160">
            <a:solidFill>
              <a:srgbClr val="1473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8">
            <a:extLst>
              <a:ext uri="{FF2B5EF4-FFF2-40B4-BE49-F238E27FC236}">
                <a16:creationId xmlns:a16="http://schemas.microsoft.com/office/drawing/2014/main" id="{473ABB1D-A30F-77B8-A193-2B2355FEF338}"/>
              </a:ext>
            </a:extLst>
          </p:cNvPr>
          <p:cNvSpPr txBox="1"/>
          <p:nvPr/>
        </p:nvSpPr>
        <p:spPr>
          <a:xfrm>
            <a:off x="1581912" y="2414016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Brand / Primary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881F4DB6-6891-E289-2C51-0470A515B47D}"/>
              </a:ext>
            </a:extLst>
          </p:cNvPr>
          <p:cNvSpPr txBox="1"/>
          <p:nvPr/>
        </p:nvSpPr>
        <p:spPr>
          <a:xfrm>
            <a:off x="1581912" y="2596896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Blue</a:t>
            </a: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A9C597F5-D5BC-0401-8CED-36E35AFDA1BC}"/>
              </a:ext>
            </a:extLst>
          </p:cNvPr>
          <p:cNvSpPr txBox="1"/>
          <p:nvPr/>
        </p:nvSpPr>
        <p:spPr>
          <a:xfrm>
            <a:off x="3635756" y="2432304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#1473E5</a:t>
            </a:r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D7EB8E44-871E-48A6-0690-9A7B8649E25F}"/>
              </a:ext>
            </a:extLst>
          </p:cNvPr>
          <p:cNvSpPr txBox="1"/>
          <p:nvPr/>
        </p:nvSpPr>
        <p:spPr>
          <a:xfrm>
            <a:off x="3635756" y="2615184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CTA, key nodes, section dividers</a:t>
            </a:r>
          </a:p>
        </p:txBody>
      </p:sp>
      <p:sp>
        <p:nvSpPr>
          <p:cNvPr id="31" name="Rounded Rectangle 12">
            <a:extLst>
              <a:ext uri="{FF2B5EF4-FFF2-40B4-BE49-F238E27FC236}">
                <a16:creationId xmlns:a16="http://schemas.microsoft.com/office/drawing/2014/main" id="{365C1E01-E2FC-895B-792E-61E0D3EE6A7F}"/>
              </a:ext>
            </a:extLst>
          </p:cNvPr>
          <p:cNvSpPr/>
          <p:nvPr/>
        </p:nvSpPr>
        <p:spPr>
          <a:xfrm>
            <a:off x="758952" y="3127248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ounded Rectangle 13">
            <a:extLst>
              <a:ext uri="{FF2B5EF4-FFF2-40B4-BE49-F238E27FC236}">
                <a16:creationId xmlns:a16="http://schemas.microsoft.com/office/drawing/2014/main" id="{E18FD923-5ACB-94FE-B440-1FC4E888E4B2}"/>
              </a:ext>
            </a:extLst>
          </p:cNvPr>
          <p:cNvSpPr/>
          <p:nvPr/>
        </p:nvSpPr>
        <p:spPr>
          <a:xfrm>
            <a:off x="960120" y="3246120"/>
            <a:ext cx="457200" cy="457200"/>
          </a:xfrm>
          <a:prstGeom prst="roundRect">
            <a:avLst/>
          </a:prstGeom>
          <a:solidFill>
            <a:srgbClr val="0092E6"/>
          </a:solidFill>
          <a:ln w="10160">
            <a:solidFill>
              <a:srgbClr val="0092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382B23A1-BC94-AE6A-C6D2-5FBBB35C008A}"/>
              </a:ext>
            </a:extLst>
          </p:cNvPr>
          <p:cNvSpPr txBox="1"/>
          <p:nvPr/>
        </p:nvSpPr>
        <p:spPr>
          <a:xfrm>
            <a:off x="1581912" y="3200400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Brand / Secondary</a:t>
            </a: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7F184DC6-82F8-2586-EE7D-B36565EF56F8}"/>
              </a:ext>
            </a:extLst>
          </p:cNvPr>
          <p:cNvSpPr txBox="1"/>
          <p:nvPr/>
        </p:nvSpPr>
        <p:spPr>
          <a:xfrm>
            <a:off x="1581912" y="3383280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 Blue</a:t>
            </a:r>
          </a:p>
        </p:txBody>
      </p:sp>
      <p:sp>
        <p:nvSpPr>
          <p:cNvPr id="35" name="TextBox 16">
            <a:extLst>
              <a:ext uri="{FF2B5EF4-FFF2-40B4-BE49-F238E27FC236}">
                <a16:creationId xmlns:a16="http://schemas.microsoft.com/office/drawing/2014/main" id="{336F52C5-8388-C11E-D1F7-AFFFFA162F56}"/>
              </a:ext>
            </a:extLst>
          </p:cNvPr>
          <p:cNvSpPr txBox="1"/>
          <p:nvPr/>
        </p:nvSpPr>
        <p:spPr>
          <a:xfrm>
            <a:off x="3635756" y="3218688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#0092E6</a:t>
            </a:r>
          </a:p>
        </p:txBody>
      </p:sp>
      <p:sp>
        <p:nvSpPr>
          <p:cNvPr id="36" name="TextBox 17">
            <a:extLst>
              <a:ext uri="{FF2B5EF4-FFF2-40B4-BE49-F238E27FC236}">
                <a16:creationId xmlns:a16="http://schemas.microsoft.com/office/drawing/2014/main" id="{E80594CB-A17F-ADEA-9E25-60B5E1EC179A}"/>
              </a:ext>
            </a:extLst>
          </p:cNvPr>
          <p:cNvSpPr txBox="1"/>
          <p:nvPr/>
        </p:nvSpPr>
        <p:spPr>
          <a:xfrm>
            <a:off x="3635756" y="3401568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Highlights, data accents, secondary cues</a:t>
            </a:r>
          </a:p>
        </p:txBody>
      </p: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F488DD70-93B4-6844-16EA-D131E66B3EFA}"/>
              </a:ext>
            </a:extLst>
          </p:cNvPr>
          <p:cNvSpPr/>
          <p:nvPr/>
        </p:nvSpPr>
        <p:spPr>
          <a:xfrm>
            <a:off x="758952" y="3913632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Rounded Rectangle 19">
            <a:extLst>
              <a:ext uri="{FF2B5EF4-FFF2-40B4-BE49-F238E27FC236}">
                <a16:creationId xmlns:a16="http://schemas.microsoft.com/office/drawing/2014/main" id="{7F1FBF4F-6D8A-57BA-B8E2-0B504C990B92}"/>
              </a:ext>
            </a:extLst>
          </p:cNvPr>
          <p:cNvSpPr/>
          <p:nvPr/>
        </p:nvSpPr>
        <p:spPr>
          <a:xfrm>
            <a:off x="960120" y="4032504"/>
            <a:ext cx="457200" cy="457200"/>
          </a:xfrm>
          <a:prstGeom prst="roundRect">
            <a:avLst/>
          </a:prstGeom>
          <a:solidFill>
            <a:srgbClr val="E6BF26"/>
          </a:solidFill>
          <a:ln w="10160">
            <a:solidFill>
              <a:srgbClr val="E6BF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20">
            <a:extLst>
              <a:ext uri="{FF2B5EF4-FFF2-40B4-BE49-F238E27FC236}">
                <a16:creationId xmlns:a16="http://schemas.microsoft.com/office/drawing/2014/main" id="{85AE02F7-4A48-41DA-1BA1-34F5D9788076}"/>
              </a:ext>
            </a:extLst>
          </p:cNvPr>
          <p:cNvSpPr txBox="1"/>
          <p:nvPr/>
        </p:nvSpPr>
        <p:spPr>
          <a:xfrm>
            <a:off x="1581912" y="3986784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Accent / Gold</a:t>
            </a:r>
          </a:p>
        </p:txBody>
      </p:sp>
      <p:sp>
        <p:nvSpPr>
          <p:cNvPr id="40" name="TextBox 21">
            <a:extLst>
              <a:ext uri="{FF2B5EF4-FFF2-40B4-BE49-F238E27FC236}">
                <a16:creationId xmlns:a16="http://schemas.microsoft.com/office/drawing/2014/main" id="{072FCFBB-FB46-B42A-B60E-2E9F64DE7E47}"/>
              </a:ext>
            </a:extLst>
          </p:cNvPr>
          <p:cNvSpPr txBox="1"/>
          <p:nvPr/>
        </p:nvSpPr>
        <p:spPr>
          <a:xfrm>
            <a:off x="1581912" y="4169664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 Gold</a:t>
            </a: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407BB6F2-72C7-3E5B-D3C7-6C2E8240ECD5}"/>
              </a:ext>
            </a:extLst>
          </p:cNvPr>
          <p:cNvSpPr txBox="1"/>
          <p:nvPr/>
        </p:nvSpPr>
        <p:spPr>
          <a:xfrm>
            <a:off x="3635756" y="4005072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</a:t>
            </a:r>
          </a:p>
        </p:txBody>
      </p:sp>
      <p:sp>
        <p:nvSpPr>
          <p:cNvPr id="42" name="TextBox 23">
            <a:extLst>
              <a:ext uri="{FF2B5EF4-FFF2-40B4-BE49-F238E27FC236}">
                <a16:creationId xmlns:a16="http://schemas.microsoft.com/office/drawing/2014/main" id="{C21F2193-95CE-4C93-FA50-E6A68C03F372}"/>
              </a:ext>
            </a:extLst>
          </p:cNvPr>
          <p:cNvSpPr txBox="1"/>
          <p:nvPr/>
        </p:nvSpPr>
        <p:spPr>
          <a:xfrm>
            <a:off x="3635756" y="4187952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Premium emphasis, directional moments</a:t>
            </a:r>
          </a:p>
        </p:txBody>
      </p:sp>
      <p:sp>
        <p:nvSpPr>
          <p:cNvPr id="43" name="Rounded Rectangle 24">
            <a:extLst>
              <a:ext uri="{FF2B5EF4-FFF2-40B4-BE49-F238E27FC236}">
                <a16:creationId xmlns:a16="http://schemas.microsoft.com/office/drawing/2014/main" id="{B3B06FCE-6D1D-4E9E-D5A8-362A8DAC9156}"/>
              </a:ext>
            </a:extLst>
          </p:cNvPr>
          <p:cNvSpPr/>
          <p:nvPr/>
        </p:nvSpPr>
        <p:spPr>
          <a:xfrm>
            <a:off x="758952" y="4700016"/>
            <a:ext cx="52862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ounded Rectangle 25">
            <a:extLst>
              <a:ext uri="{FF2B5EF4-FFF2-40B4-BE49-F238E27FC236}">
                <a16:creationId xmlns:a16="http://schemas.microsoft.com/office/drawing/2014/main" id="{661950F3-672B-BE32-FCBF-4F3693ED2AE8}"/>
              </a:ext>
            </a:extLst>
          </p:cNvPr>
          <p:cNvSpPr/>
          <p:nvPr/>
        </p:nvSpPr>
        <p:spPr>
          <a:xfrm>
            <a:off x="960120" y="4818888"/>
            <a:ext cx="457200" cy="457200"/>
          </a:xfrm>
          <a:prstGeom prst="roundRect">
            <a:avLst/>
          </a:prstGeom>
          <a:solidFill>
            <a:srgbClr val="E0E6EF"/>
          </a:solidFill>
          <a:ln w="10160">
            <a:solidFill>
              <a:srgbClr val="E0E6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D44C9CBD-491F-80D4-453F-31125AE64C0F}"/>
              </a:ext>
            </a:extLst>
          </p:cNvPr>
          <p:cNvSpPr txBox="1"/>
          <p:nvPr/>
        </p:nvSpPr>
        <p:spPr>
          <a:xfrm>
            <a:off x="1581912" y="4773168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Neutral / 100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D5A22B84-F718-4B60-C878-F333FCDF3A9E}"/>
              </a:ext>
            </a:extLst>
          </p:cNvPr>
          <p:cNvSpPr txBox="1"/>
          <p:nvPr/>
        </p:nvSpPr>
        <p:spPr>
          <a:xfrm>
            <a:off x="1581912" y="4956048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Gray</a:t>
            </a:r>
          </a:p>
        </p:txBody>
      </p:sp>
      <p:sp>
        <p:nvSpPr>
          <p:cNvPr id="47" name="TextBox 28">
            <a:extLst>
              <a:ext uri="{FF2B5EF4-FFF2-40B4-BE49-F238E27FC236}">
                <a16:creationId xmlns:a16="http://schemas.microsoft.com/office/drawing/2014/main" id="{D1EB61D1-7E2C-BABC-E28D-501364BA9D5E}"/>
              </a:ext>
            </a:extLst>
          </p:cNvPr>
          <p:cNvSpPr txBox="1"/>
          <p:nvPr/>
        </p:nvSpPr>
        <p:spPr>
          <a:xfrm>
            <a:off x="3635756" y="4791456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#E0E6EF</a:t>
            </a:r>
          </a:p>
        </p:txBody>
      </p:sp>
      <p:sp>
        <p:nvSpPr>
          <p:cNvPr id="48" name="TextBox 29">
            <a:extLst>
              <a:ext uri="{FF2B5EF4-FFF2-40B4-BE49-F238E27FC236}">
                <a16:creationId xmlns:a16="http://schemas.microsoft.com/office/drawing/2014/main" id="{27E6BCE6-E136-67B4-1D86-B7A062F18236}"/>
              </a:ext>
            </a:extLst>
          </p:cNvPr>
          <p:cNvSpPr txBox="1"/>
          <p:nvPr/>
        </p:nvSpPr>
        <p:spPr>
          <a:xfrm>
            <a:off x="3635756" y="4974336"/>
            <a:ext cx="29718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Quiet separators and low-noise structure</a:t>
            </a: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id="{12F19080-8D01-900C-9B59-99A73F99833C}"/>
              </a:ext>
            </a:extLst>
          </p:cNvPr>
          <p:cNvSpPr txBox="1"/>
          <p:nvPr/>
        </p:nvSpPr>
        <p:spPr>
          <a:xfrm>
            <a:off x="841248" y="5687568"/>
            <a:ext cx="9326880" cy="31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50" b="0" dirty="0">
                <a:solidFill>
                  <a:srgbClr val="555C6A"/>
                </a:solidFill>
                <a:latin typeface="Arial"/>
              </a:rPr>
              <a:t>Text neutrals: Heading / #2F2F36, Subtitle / #6A7B8C.
Reserve blue and gold for emphasis, keep body copy neutral, and avoid ad-hoc accent variants outside the token system.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8A5EFDC6-143F-1EA9-F1B1-BC680D508D1B}"/>
              </a:ext>
            </a:extLst>
          </p:cNvPr>
          <p:cNvSpPr/>
          <p:nvPr/>
        </p:nvSpPr>
        <p:spPr>
          <a:xfrm>
            <a:off x="6392672" y="2335862"/>
            <a:ext cx="44226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06FCEBA6-120D-DCB4-4E6A-1CA4FDA82FF0}"/>
              </a:ext>
            </a:extLst>
          </p:cNvPr>
          <p:cNvSpPr/>
          <p:nvPr/>
        </p:nvSpPr>
        <p:spPr>
          <a:xfrm>
            <a:off x="6593840" y="2454734"/>
            <a:ext cx="457200" cy="457200"/>
          </a:xfrm>
          <a:prstGeom prst="roundRect">
            <a:avLst/>
          </a:prstGeom>
          <a:solidFill>
            <a:srgbClr val="2F2F36"/>
          </a:solidFill>
          <a:ln w="10160">
            <a:solidFill>
              <a:srgbClr val="1473E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FE29986F-E24A-0CA0-320D-82D4CB6EF0FB}"/>
              </a:ext>
            </a:extLst>
          </p:cNvPr>
          <p:cNvSpPr txBox="1"/>
          <p:nvPr/>
        </p:nvSpPr>
        <p:spPr>
          <a:xfrm>
            <a:off x="7215632" y="2409014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</a:t>
            </a:r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Neutrals</a:t>
            </a:r>
            <a:endParaRPr sz="10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3FE00870-0510-B75D-8A52-3ECC895E44E0}"/>
              </a:ext>
            </a:extLst>
          </p:cNvPr>
          <p:cNvSpPr txBox="1"/>
          <p:nvPr/>
        </p:nvSpPr>
        <p:spPr>
          <a:xfrm>
            <a:off x="7215632" y="2591894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Heading</a:t>
            </a:r>
            <a:endParaRPr sz="1600" b="1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8EE414D4-B31C-9F55-E4A2-DC181DC6AAC4}"/>
              </a:ext>
            </a:extLst>
          </p:cNvPr>
          <p:cNvSpPr txBox="1"/>
          <p:nvPr/>
        </p:nvSpPr>
        <p:spPr>
          <a:xfrm>
            <a:off x="8765032" y="2427302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dirty="0"/>
              <a:t>#</a:t>
            </a:r>
            <a:r>
              <a:rPr lang="en-US" altLang="zh-TW" dirty="0"/>
              <a:t> 2F2F36</a:t>
            </a:r>
            <a:endParaRPr dirty="0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3B3CBAFA-83B6-FA83-C2C4-FB958D0F4590}"/>
              </a:ext>
            </a:extLst>
          </p:cNvPr>
          <p:cNvSpPr txBox="1"/>
          <p:nvPr/>
        </p:nvSpPr>
        <p:spPr>
          <a:xfrm>
            <a:off x="8765032" y="2610182"/>
            <a:ext cx="14400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Heading</a:t>
            </a:r>
            <a:endParaRPr dirty="0"/>
          </a:p>
        </p:txBody>
      </p:sp>
      <p:sp>
        <p:nvSpPr>
          <p:cNvPr id="14" name="Rounded Rectangle 12">
            <a:extLst>
              <a:ext uri="{FF2B5EF4-FFF2-40B4-BE49-F238E27FC236}">
                <a16:creationId xmlns:a16="http://schemas.microsoft.com/office/drawing/2014/main" id="{37D549DE-9E93-1D0E-5CCB-2556F23C67FA}"/>
              </a:ext>
            </a:extLst>
          </p:cNvPr>
          <p:cNvSpPr/>
          <p:nvPr/>
        </p:nvSpPr>
        <p:spPr>
          <a:xfrm>
            <a:off x="6392672" y="3122246"/>
            <a:ext cx="4422648" cy="731520"/>
          </a:xfrm>
          <a:prstGeom prst="roundRect">
            <a:avLst/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59C27BBF-EDDF-6D47-49B9-21474947C959}"/>
              </a:ext>
            </a:extLst>
          </p:cNvPr>
          <p:cNvSpPr/>
          <p:nvPr/>
        </p:nvSpPr>
        <p:spPr>
          <a:xfrm>
            <a:off x="6593840" y="3241118"/>
            <a:ext cx="457200" cy="457200"/>
          </a:xfrm>
          <a:prstGeom prst="roundRect">
            <a:avLst/>
          </a:prstGeom>
          <a:solidFill>
            <a:srgbClr val="6A7B8C"/>
          </a:solidFill>
          <a:ln w="1016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D69F7583-C17B-A122-B15A-B1CAA74FEDBD}"/>
              </a:ext>
            </a:extLst>
          </p:cNvPr>
          <p:cNvSpPr txBox="1"/>
          <p:nvPr/>
        </p:nvSpPr>
        <p:spPr>
          <a:xfrm>
            <a:off x="7215632" y="3195398"/>
            <a:ext cx="25146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</a:t>
            </a:r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Neutrals</a:t>
            </a:r>
            <a:endParaRPr sz="1000" b="1" dirty="0">
              <a:solidFill>
                <a:srgbClr val="1473E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0F57EED8-89F7-89DD-B7B7-0995B3EFDE38}"/>
              </a:ext>
            </a:extLst>
          </p:cNvPr>
          <p:cNvSpPr txBox="1"/>
          <p:nvPr/>
        </p:nvSpPr>
        <p:spPr>
          <a:xfrm>
            <a:off x="7215632" y="3378278"/>
            <a:ext cx="25146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Subtitle</a:t>
            </a:r>
            <a:endParaRPr sz="1600" b="1" dirty="0">
              <a:solidFill>
                <a:srgbClr val="11111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2A8F1347-B106-63DA-4052-665316EB036D}"/>
              </a:ext>
            </a:extLst>
          </p:cNvPr>
          <p:cNvSpPr txBox="1"/>
          <p:nvPr/>
        </p:nvSpPr>
        <p:spPr>
          <a:xfrm>
            <a:off x="8765032" y="3213686"/>
            <a:ext cx="10058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#</a:t>
            </a:r>
            <a:r>
              <a:rPr lang="zh-TW" altLang="en-US" dirty="0"/>
              <a:t> </a:t>
            </a:r>
            <a:r>
              <a:rPr lang="en-US" altLang="zh-TW" dirty="0"/>
              <a:t>6A7B8C</a:t>
            </a:r>
            <a:endParaRPr dirty="0"/>
          </a:p>
        </p:txBody>
      </p:sp>
      <p:sp>
        <p:nvSpPr>
          <p:cNvPr id="19" name="TextBox 17">
            <a:extLst>
              <a:ext uri="{FF2B5EF4-FFF2-40B4-BE49-F238E27FC236}">
                <a16:creationId xmlns:a16="http://schemas.microsoft.com/office/drawing/2014/main" id="{B19FB4E6-1122-0284-4BCC-2C26BE890F62}"/>
              </a:ext>
            </a:extLst>
          </p:cNvPr>
          <p:cNvSpPr txBox="1"/>
          <p:nvPr/>
        </p:nvSpPr>
        <p:spPr>
          <a:xfrm>
            <a:off x="8765032" y="3396566"/>
            <a:ext cx="14400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>
            <a:defPPr>
              <a:defRPr lang="zh-TW"/>
            </a:defPPr>
            <a:lvl1pPr>
              <a:def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TW" dirty="0"/>
              <a:t>Subtitle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0843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0B166E-0276-8541-10A2-836B4F153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Surface, Border &amp; Text Roles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02241FE-FC69-D56E-8645-0A7142122C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C0E6EE95-FDAD-44A0-E90D-492705DF44F0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Card recipes for surfaces, subtle borders, text hierarchy, and frosted-glass treatments.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572D4ED-4BF2-AF89-BD13-D27F30597000}"/>
              </a:ext>
            </a:extLst>
          </p:cNvPr>
          <p:cNvSpPr txBox="1"/>
          <p:nvPr/>
        </p:nvSpPr>
        <p:spPr>
          <a:xfrm>
            <a:off x="841248" y="1767575"/>
            <a:ext cx="320040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9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Surface, Border &amp; Text Roles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136229-149F-3977-BA9E-F45794248133}"/>
              </a:ext>
            </a:extLst>
          </p:cNvPr>
          <p:cNvSpPr/>
          <p:nvPr/>
        </p:nvSpPr>
        <p:spPr>
          <a:xfrm>
            <a:off x="841248" y="2078471"/>
            <a:ext cx="621792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C78E777D-ECB5-E2EA-B0BF-FFEE764D3823}"/>
              </a:ext>
            </a:extLst>
          </p:cNvPr>
          <p:cNvSpPr/>
          <p:nvPr/>
        </p:nvSpPr>
        <p:spPr>
          <a:xfrm>
            <a:off x="758952" y="227963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8B17149-B0C6-BC3B-A43B-7B739D816466}"/>
              </a:ext>
            </a:extLst>
          </p:cNvPr>
          <p:cNvSpPr txBox="1"/>
          <p:nvPr/>
        </p:nvSpPr>
        <p:spPr>
          <a:xfrm>
            <a:off x="960120" y="238022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Base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CD06F87-500F-8D96-CE32-D04BD57825A1}"/>
              </a:ext>
            </a:extLst>
          </p:cNvPr>
          <p:cNvSpPr txBox="1"/>
          <p:nvPr/>
        </p:nvSpPr>
        <p:spPr>
          <a:xfrm>
            <a:off x="960120" y="262711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Default content cards and clean canvas</a:t>
            </a: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C549BAAC-53AE-F1FE-E0A6-091C8B90354D}"/>
              </a:ext>
            </a:extLst>
          </p:cNvPr>
          <p:cNvSpPr/>
          <p:nvPr/>
        </p:nvSpPr>
        <p:spPr>
          <a:xfrm>
            <a:off x="4919472" y="2462519"/>
            <a:ext cx="1463040" cy="347472"/>
          </a:xfrm>
          <a:prstGeom prst="roundRect">
            <a:avLst/>
          </a:prstGeom>
          <a:solidFill>
            <a:srgbClr val="FFFFFF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#FFFFFF</a:t>
            </a: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411D9FC4-C4A4-6AA7-2E1E-CBAF8470A60A}"/>
              </a:ext>
            </a:extLst>
          </p:cNvPr>
          <p:cNvSpPr/>
          <p:nvPr/>
        </p:nvSpPr>
        <p:spPr>
          <a:xfrm>
            <a:off x="758952" y="323975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0086E260-E111-9070-CDC7-D63F86C44C57}"/>
              </a:ext>
            </a:extLst>
          </p:cNvPr>
          <p:cNvSpPr txBox="1"/>
          <p:nvPr/>
        </p:nvSpPr>
        <p:spPr>
          <a:xfrm>
            <a:off x="960120" y="334034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Elevated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64B70A48-5141-8152-5DC3-CB6BCD3CDEF1}"/>
              </a:ext>
            </a:extLst>
          </p:cNvPr>
          <p:cNvSpPr txBox="1"/>
          <p:nvPr/>
        </p:nvSpPr>
        <p:spPr>
          <a:xfrm>
            <a:off x="960120" y="358723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Raised groups and nested content blocks</a:t>
            </a: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71A54FE9-654E-7335-FAA9-52BABDD5B53F}"/>
              </a:ext>
            </a:extLst>
          </p:cNvPr>
          <p:cNvSpPr/>
          <p:nvPr/>
        </p:nvSpPr>
        <p:spPr>
          <a:xfrm>
            <a:off x="4919472" y="3422639"/>
            <a:ext cx="1463040" cy="347472"/>
          </a:xfrm>
          <a:prstGeom prst="roundRect">
            <a:avLst/>
          </a:prstGeom>
          <a:solidFill>
            <a:srgbClr val="FCFCFD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#FCFCFD</a:t>
            </a: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2950DF88-B592-56E3-DFC3-9C11F64507B0}"/>
              </a:ext>
            </a:extLst>
          </p:cNvPr>
          <p:cNvSpPr/>
          <p:nvPr/>
        </p:nvSpPr>
        <p:spPr>
          <a:xfrm>
            <a:off x="758952" y="419987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71E89615-F8AA-7FB9-73F6-B4536D5E7A01}"/>
              </a:ext>
            </a:extLst>
          </p:cNvPr>
          <p:cNvSpPr txBox="1"/>
          <p:nvPr/>
        </p:nvSpPr>
        <p:spPr>
          <a:xfrm>
            <a:off x="960120" y="430046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/ Frosted / Default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12B0C811-F1BF-C3BD-E20D-231F8CAA1548}"/>
              </a:ext>
            </a:extLst>
          </p:cNvPr>
          <p:cNvSpPr txBox="1"/>
          <p:nvPr/>
        </p:nvSpPr>
        <p:spPr>
          <a:xfrm>
            <a:off x="960120" y="4547351"/>
            <a:ext cx="30632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Glass overlays using white plus subtle border</a:t>
            </a:r>
            <a:br>
              <a:rPr lang="en-US"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Used by Glass card components</a:t>
            </a:r>
          </a:p>
        </p:txBody>
      </p:sp>
      <p:sp>
        <p:nvSpPr>
          <p:cNvPr id="18" name="Rounded Rectangle 18">
            <a:extLst>
              <a:ext uri="{FF2B5EF4-FFF2-40B4-BE49-F238E27FC236}">
                <a16:creationId xmlns:a16="http://schemas.microsoft.com/office/drawing/2014/main" id="{0207EE7D-B89C-4FE2-C2B4-DCD44899B352}"/>
              </a:ext>
            </a:extLst>
          </p:cNvPr>
          <p:cNvSpPr/>
          <p:nvPr/>
        </p:nvSpPr>
        <p:spPr>
          <a:xfrm>
            <a:off x="4919472" y="4382759"/>
            <a:ext cx="1463040" cy="347472"/>
          </a:xfrm>
          <a:prstGeom prst="roundRect">
            <a:avLst/>
          </a:prstGeom>
          <a:solidFill>
            <a:srgbClr val="FFFFFF">
              <a:alpha val="28000"/>
            </a:srgbClr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#FFFFFF 72%</a:t>
            </a:r>
          </a:p>
        </p:txBody>
      </p:sp>
      <p:sp>
        <p:nvSpPr>
          <p:cNvPr id="19" name="Rounded Rectangle 19">
            <a:extLst>
              <a:ext uri="{FF2B5EF4-FFF2-40B4-BE49-F238E27FC236}">
                <a16:creationId xmlns:a16="http://schemas.microsoft.com/office/drawing/2014/main" id="{D6DFB9C3-F72E-7260-3CD5-5C87063D2F11}"/>
              </a:ext>
            </a:extLst>
          </p:cNvPr>
          <p:cNvSpPr/>
          <p:nvPr/>
        </p:nvSpPr>
        <p:spPr>
          <a:xfrm>
            <a:off x="758952" y="5159999"/>
            <a:ext cx="6537960" cy="84124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BF8C7CF7-6BA7-7E8F-017A-1EFE4C8607DC}"/>
              </a:ext>
            </a:extLst>
          </p:cNvPr>
          <p:cNvSpPr txBox="1"/>
          <p:nvPr/>
        </p:nvSpPr>
        <p:spPr>
          <a:xfrm>
            <a:off x="960120" y="5260583"/>
            <a:ext cx="283464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Border / Subtle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E7B54F0B-7414-0C9E-EA7B-3AA1C603F61A}"/>
              </a:ext>
            </a:extLst>
          </p:cNvPr>
          <p:cNvSpPr txBox="1"/>
          <p:nvPr/>
        </p:nvSpPr>
        <p:spPr>
          <a:xfrm>
            <a:off x="960120" y="5507471"/>
            <a:ext cx="30632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Primary outline for cards, tables, and panels</a:t>
            </a:r>
          </a:p>
        </p:txBody>
      </p:sp>
      <p:sp>
        <p:nvSpPr>
          <p:cNvPr id="22" name="Rounded Rectangle 22">
            <a:extLst>
              <a:ext uri="{FF2B5EF4-FFF2-40B4-BE49-F238E27FC236}">
                <a16:creationId xmlns:a16="http://schemas.microsoft.com/office/drawing/2014/main" id="{00A60C48-1641-177B-DF8A-3429E7F1485A}"/>
              </a:ext>
            </a:extLst>
          </p:cNvPr>
          <p:cNvSpPr/>
          <p:nvPr/>
        </p:nvSpPr>
        <p:spPr>
          <a:xfrm>
            <a:off x="4919472" y="5342879"/>
            <a:ext cx="1463040" cy="347472"/>
          </a:xfrm>
          <a:prstGeom prst="roundRect">
            <a:avLst/>
          </a:prstGeom>
          <a:solidFill>
            <a:srgbClr val="DCE5F0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#DCE5F0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72E6EA63-D58D-00FC-9B78-925F98C7FBCF}"/>
              </a:ext>
            </a:extLst>
          </p:cNvPr>
          <p:cNvSpPr txBox="1"/>
          <p:nvPr/>
        </p:nvSpPr>
        <p:spPr>
          <a:xfrm>
            <a:off x="7818120" y="1795006"/>
            <a:ext cx="201168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Roles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5103963E-6F6E-5A80-5FE9-49DE0B1D99E3}"/>
              </a:ext>
            </a:extLst>
          </p:cNvPr>
          <p:cNvSpPr/>
          <p:nvPr/>
        </p:nvSpPr>
        <p:spPr>
          <a:xfrm>
            <a:off x="7818120" y="2087615"/>
            <a:ext cx="265176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ounded Rectangle 25">
            <a:extLst>
              <a:ext uri="{FF2B5EF4-FFF2-40B4-BE49-F238E27FC236}">
                <a16:creationId xmlns:a16="http://schemas.microsoft.com/office/drawing/2014/main" id="{35C33727-463E-3141-2A66-C96F8969FA8A}"/>
              </a:ext>
            </a:extLst>
          </p:cNvPr>
          <p:cNvSpPr/>
          <p:nvPr/>
        </p:nvSpPr>
        <p:spPr>
          <a:xfrm>
            <a:off x="7818120" y="2316215"/>
            <a:ext cx="2331720" cy="329184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8C041B33-DB10-D022-190E-064100931AEE}"/>
              </a:ext>
            </a:extLst>
          </p:cNvPr>
          <p:cNvSpPr txBox="1"/>
          <p:nvPr/>
        </p:nvSpPr>
        <p:spPr>
          <a:xfrm>
            <a:off x="7982712" y="2389367"/>
            <a:ext cx="2011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/ Primary  #111111</a:t>
            </a: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8D605F82-9DED-F3DF-F0CA-7DA00E227F2D}"/>
              </a:ext>
            </a:extLst>
          </p:cNvPr>
          <p:cNvSpPr/>
          <p:nvPr/>
        </p:nvSpPr>
        <p:spPr>
          <a:xfrm>
            <a:off x="7818120" y="2709407"/>
            <a:ext cx="2331720" cy="329184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0A90E6A5-A07E-5EDE-DD0A-E1513D59D909}"/>
              </a:ext>
            </a:extLst>
          </p:cNvPr>
          <p:cNvSpPr txBox="1"/>
          <p:nvPr/>
        </p:nvSpPr>
        <p:spPr>
          <a:xfrm>
            <a:off x="7982712" y="2782559"/>
            <a:ext cx="201168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Text / Secondary  #6A7B8C</a:t>
            </a:r>
          </a:p>
        </p:txBody>
      </p:sp>
      <p:sp>
        <p:nvSpPr>
          <p:cNvPr id="29" name="Rounded Rectangle 29">
            <a:extLst>
              <a:ext uri="{FF2B5EF4-FFF2-40B4-BE49-F238E27FC236}">
                <a16:creationId xmlns:a16="http://schemas.microsoft.com/office/drawing/2014/main" id="{F207C9DC-EB7A-57B4-C99E-D5DEC3E3C214}"/>
              </a:ext>
            </a:extLst>
          </p:cNvPr>
          <p:cNvSpPr/>
          <p:nvPr/>
        </p:nvSpPr>
        <p:spPr>
          <a:xfrm>
            <a:off x="7772400" y="3258047"/>
            <a:ext cx="2606040" cy="2148840"/>
          </a:xfrm>
          <a:prstGeom prst="roundRect">
            <a:avLst/>
          </a:prstGeom>
          <a:solidFill>
            <a:srgbClr val="F3F7F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ounded Rectangle 30">
            <a:extLst>
              <a:ext uri="{FF2B5EF4-FFF2-40B4-BE49-F238E27FC236}">
                <a16:creationId xmlns:a16="http://schemas.microsoft.com/office/drawing/2014/main" id="{A94F2F03-E0E7-CE7A-B564-D28098B347FA}"/>
              </a:ext>
            </a:extLst>
          </p:cNvPr>
          <p:cNvSpPr/>
          <p:nvPr/>
        </p:nvSpPr>
        <p:spPr>
          <a:xfrm>
            <a:off x="8110727" y="3596374"/>
            <a:ext cx="1938528" cy="12984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ounded Rectangle 31">
            <a:extLst>
              <a:ext uri="{FF2B5EF4-FFF2-40B4-BE49-F238E27FC236}">
                <a16:creationId xmlns:a16="http://schemas.microsoft.com/office/drawing/2014/main" id="{6D75B17D-A3D1-247D-A0E5-73EFE674BDDE}"/>
              </a:ext>
            </a:extLst>
          </p:cNvPr>
          <p:cNvSpPr/>
          <p:nvPr/>
        </p:nvSpPr>
        <p:spPr>
          <a:xfrm>
            <a:off x="8275320" y="3742678"/>
            <a:ext cx="502920" cy="256032"/>
          </a:xfrm>
          <a:prstGeom prst="round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2">
            <a:extLst>
              <a:ext uri="{FF2B5EF4-FFF2-40B4-BE49-F238E27FC236}">
                <a16:creationId xmlns:a16="http://schemas.microsoft.com/office/drawing/2014/main" id="{DC87C855-91B5-3148-34FF-060C4176CACA}"/>
              </a:ext>
            </a:extLst>
          </p:cNvPr>
          <p:cNvSpPr txBox="1"/>
          <p:nvPr/>
        </p:nvSpPr>
        <p:spPr>
          <a:xfrm>
            <a:off x="8833104" y="3742678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Frosted</a:t>
            </a:r>
          </a:p>
        </p:txBody>
      </p:sp>
      <p:sp>
        <p:nvSpPr>
          <p:cNvPr id="33" name="TextBox 33">
            <a:extLst>
              <a:ext uri="{FF2B5EF4-FFF2-40B4-BE49-F238E27FC236}">
                <a16:creationId xmlns:a16="http://schemas.microsoft.com/office/drawing/2014/main" id="{B47DA20F-9AFF-F2A8-59F4-7DBE63708219}"/>
              </a:ext>
            </a:extLst>
          </p:cNvPr>
          <p:cNvSpPr txBox="1"/>
          <p:nvPr/>
        </p:nvSpPr>
        <p:spPr>
          <a:xfrm>
            <a:off x="8275320" y="4081007"/>
            <a:ext cx="14173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Glass card</a:t>
            </a:r>
          </a:p>
        </p:txBody>
      </p:sp>
      <p:sp>
        <p:nvSpPr>
          <p:cNvPr id="34" name="TextBox 34">
            <a:extLst>
              <a:ext uri="{FF2B5EF4-FFF2-40B4-BE49-F238E27FC236}">
                <a16:creationId xmlns:a16="http://schemas.microsoft.com/office/drawing/2014/main" id="{A806D98C-E8D4-C90C-65A0-B79F24B60886}"/>
              </a:ext>
            </a:extLst>
          </p:cNvPr>
          <p:cNvSpPr txBox="1"/>
          <p:nvPr/>
        </p:nvSpPr>
        <p:spPr>
          <a:xfrm>
            <a:off x="8275320" y="4382759"/>
            <a:ext cx="1508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White 72% + subtle border</a:t>
            </a: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25569CD4-78AF-4CC1-DB5E-5ED8161EF7DE}"/>
              </a:ext>
            </a:extLst>
          </p:cNvPr>
          <p:cNvSpPr txBox="1"/>
          <p:nvPr/>
        </p:nvSpPr>
        <p:spPr>
          <a:xfrm>
            <a:off x="7818120" y="5571479"/>
            <a:ext cx="2468880" cy="1828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Recipe Rule</a:t>
            </a:r>
          </a:p>
        </p:txBody>
      </p:sp>
      <p:sp>
        <p:nvSpPr>
          <p:cNvPr id="36" name="TextBox 36">
            <a:extLst>
              <a:ext uri="{FF2B5EF4-FFF2-40B4-BE49-F238E27FC236}">
                <a16:creationId xmlns:a16="http://schemas.microsoft.com/office/drawing/2014/main" id="{35EAC2CC-1801-7F68-F975-279273AB8335}"/>
              </a:ext>
            </a:extLst>
          </p:cNvPr>
          <p:cNvSpPr txBox="1"/>
          <p:nvPr/>
        </p:nvSpPr>
        <p:spPr>
          <a:xfrm>
            <a:off x="7818120" y="5800079"/>
            <a:ext cx="2606040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the same frosted fill and subtle border recipe across all component pages.</a:t>
            </a:r>
          </a:p>
        </p:txBody>
      </p:sp>
    </p:spTree>
    <p:extLst>
      <p:ext uri="{BB962C8B-B14F-4D97-AF65-F5344CB8AC3E}">
        <p14:creationId xmlns:p14="http://schemas.microsoft.com/office/powerpoint/2010/main" val="19678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AB8B662F-97B7-8234-F0ED-DE2320C06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</a:t>
            </a:r>
            <a:endParaRPr lang="zh-TW" alt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0FB17D20-E9AF-A61C-0F14-F6C9EF07B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4ECF40-C167-353B-FD84-1FDF01FFF20D}"/>
              </a:ext>
            </a:extLst>
          </p:cNvPr>
          <p:cNvSpPr txBox="1">
            <a:spLocks/>
          </p:cNvSpPr>
          <p:nvPr/>
        </p:nvSpPr>
        <p:spPr>
          <a:xfrm>
            <a:off x="3845911" y="2203511"/>
            <a:ext cx="3481694" cy="24700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System Overview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System Goals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Design Principles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Foundation Layers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 System</a:t>
            </a: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BCFFC3DB-5640-A191-1AEC-EC3A2A4E3D76}"/>
              </a:ext>
            </a:extLst>
          </p:cNvPr>
          <p:cNvSpPr txBox="1">
            <a:spLocks/>
          </p:cNvSpPr>
          <p:nvPr/>
        </p:nvSpPr>
        <p:spPr>
          <a:xfrm>
            <a:off x="7442457" y="2203510"/>
            <a:ext cx="4027257" cy="24700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i="0" kern="1200" spc="-15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Specification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Surface, Border &amp; Text Roles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&amp; Bullet Specification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Connector &amp; Timeline Patterns</a:t>
            </a:r>
          </a:p>
          <a:p>
            <a:pPr marL="360000" indent="-360000">
              <a:lnSpc>
                <a:spcPct val="150000"/>
              </a:lnSpc>
              <a:buClr>
                <a:srgbClr val="0092E5"/>
              </a:buClr>
              <a:buFont typeface="+mj-lt"/>
              <a:buAutoNum type="arabicPeriod" startAt="6"/>
            </a:pPr>
            <a:r>
              <a:rPr kumimoji="1" lang="en-US" altLang="zh-TW" sz="2000" spc="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Application Patterns</a:t>
            </a:r>
          </a:p>
        </p:txBody>
      </p:sp>
    </p:spTree>
    <p:extLst>
      <p:ext uri="{BB962C8B-B14F-4D97-AF65-F5344CB8AC3E}">
        <p14:creationId xmlns:p14="http://schemas.microsoft.com/office/powerpoint/2010/main" val="490515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69ADAC-9A80-6ADA-188E-0AD391054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 &amp; Bullet Specification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4778E087-7F5B-5A25-E11F-64C4259332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2544C-1FEB-7321-9F68-AA8FEB0E2147}"/>
              </a:ext>
            </a:extLst>
          </p:cNvPr>
          <p:cNvSpPr txBox="1"/>
          <p:nvPr/>
        </p:nvSpPr>
        <p:spPr>
          <a:xfrm>
            <a:off x="460800" y="1170432"/>
            <a:ext cx="987552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Arial"/>
              </a:rPr>
              <a:t>Canonical stroke and bullet tokens for dividers, callouts, and low-noise navigation cues.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C91E42-18C5-BB06-C090-78379D6645EE}"/>
              </a:ext>
            </a:extLst>
          </p:cNvPr>
          <p:cNvSpPr txBox="1"/>
          <p:nvPr/>
        </p:nvSpPr>
        <p:spPr>
          <a:xfrm>
            <a:off x="832413" y="1874520"/>
            <a:ext cx="25603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Stroke Tokens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3B37FA-BF0E-2865-5E18-BAB131ACD4F8}"/>
              </a:ext>
            </a:extLst>
          </p:cNvPr>
          <p:cNvSpPr/>
          <p:nvPr/>
        </p:nvSpPr>
        <p:spPr>
          <a:xfrm>
            <a:off x="832413" y="2185416"/>
            <a:ext cx="55778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6341DF5-76D9-0534-0F94-8CAD407FA19B}"/>
              </a:ext>
            </a:extLst>
          </p:cNvPr>
          <p:cNvSpPr/>
          <p:nvPr/>
        </p:nvSpPr>
        <p:spPr>
          <a:xfrm>
            <a:off x="750117" y="2386584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926A44-B46C-E9E5-043B-BAA35002502A}"/>
              </a:ext>
            </a:extLst>
          </p:cNvPr>
          <p:cNvSpPr txBox="1"/>
          <p:nvPr/>
        </p:nvSpPr>
        <p:spPr>
          <a:xfrm>
            <a:off x="951285" y="2487168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Brand / Primary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B0DA91-5D0D-58ED-7513-37A9E79E2B73}"/>
              </a:ext>
            </a:extLst>
          </p:cNvPr>
          <p:cNvSpPr txBox="1"/>
          <p:nvPr/>
        </p:nvSpPr>
        <p:spPr>
          <a:xfrm>
            <a:off x="951285" y="2724912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Divider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24FC77-BA3E-46D4-BA55-4321387E1487}"/>
              </a:ext>
            </a:extLst>
          </p:cNvPr>
          <p:cNvSpPr txBox="1"/>
          <p:nvPr/>
        </p:nvSpPr>
        <p:spPr>
          <a:xfrm>
            <a:off x="3173277" y="2505456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#1473E5 | 2 pt | Solid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9C8EC4-ABF3-3C12-FD97-125C9439071D}"/>
              </a:ext>
            </a:extLst>
          </p:cNvPr>
          <p:cNvSpPr txBox="1"/>
          <p:nvPr/>
        </p:nvSpPr>
        <p:spPr>
          <a:xfrm>
            <a:off x="3173277" y="2743200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dividers and hero separators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F290A7-A897-C688-C797-64C43CF21649}"/>
              </a:ext>
            </a:extLst>
          </p:cNvPr>
          <p:cNvSpPr/>
          <p:nvPr/>
        </p:nvSpPr>
        <p:spPr>
          <a:xfrm>
            <a:off x="5322117" y="2788920"/>
            <a:ext cx="960120" cy="2540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F0849F6-AADA-7D15-E7C6-DF0F040BCA3D}"/>
              </a:ext>
            </a:extLst>
          </p:cNvPr>
          <p:cNvSpPr/>
          <p:nvPr/>
        </p:nvSpPr>
        <p:spPr>
          <a:xfrm>
            <a:off x="750117" y="3429000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5492F8-CF03-8634-026A-A0E3A60EB6C1}"/>
              </a:ext>
            </a:extLst>
          </p:cNvPr>
          <p:cNvSpPr txBox="1"/>
          <p:nvPr/>
        </p:nvSpPr>
        <p:spPr>
          <a:xfrm>
            <a:off x="951285" y="3529584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Accent / Gold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8B4B7B-1CF4-93C0-9FB9-A06C53175CCE}"/>
              </a:ext>
            </a:extLst>
          </p:cNvPr>
          <p:cNvSpPr txBox="1"/>
          <p:nvPr/>
        </p:nvSpPr>
        <p:spPr>
          <a:xfrm>
            <a:off x="951285" y="3767328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 Arrow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99A553-50A5-9678-6138-2C181F682FCA}"/>
              </a:ext>
            </a:extLst>
          </p:cNvPr>
          <p:cNvSpPr txBox="1"/>
          <p:nvPr/>
        </p:nvSpPr>
        <p:spPr>
          <a:xfrm>
            <a:off x="3173277" y="3547872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 | 2 pt | Solid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27CC8A2-F0DF-3640-46A8-327446005E59}"/>
              </a:ext>
            </a:extLst>
          </p:cNvPr>
          <p:cNvSpPr txBox="1"/>
          <p:nvPr/>
        </p:nvSpPr>
        <p:spPr>
          <a:xfrm>
            <a:off x="3173277" y="3785616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Directional emphasis and premium cues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33D8B0-1A72-B0F3-C7FB-8F092C1A1B78}"/>
              </a:ext>
            </a:extLst>
          </p:cNvPr>
          <p:cNvSpPr/>
          <p:nvPr/>
        </p:nvSpPr>
        <p:spPr>
          <a:xfrm>
            <a:off x="5322117" y="3831336"/>
            <a:ext cx="960120" cy="25400"/>
          </a:xfrm>
          <a:prstGeom prst="rect">
            <a:avLst/>
          </a:prstGeom>
          <a:solidFill>
            <a:srgbClr val="E6B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F6AB998-F9B1-5C77-6E59-45FF4276F23E}"/>
              </a:ext>
            </a:extLst>
          </p:cNvPr>
          <p:cNvSpPr/>
          <p:nvPr/>
        </p:nvSpPr>
        <p:spPr>
          <a:xfrm>
            <a:off x="750117" y="4471416"/>
            <a:ext cx="5897880" cy="877824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826675-FD46-461E-4AF4-C1F33FF9AE45}"/>
              </a:ext>
            </a:extLst>
          </p:cNvPr>
          <p:cNvSpPr txBox="1"/>
          <p:nvPr/>
        </p:nvSpPr>
        <p:spPr>
          <a:xfrm>
            <a:off x="951285" y="4572000"/>
            <a:ext cx="25603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Neutral / Subtle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D791D1-6CF2-A903-3AE1-E85A9195343C}"/>
              </a:ext>
            </a:extLst>
          </p:cNvPr>
          <p:cNvSpPr txBox="1"/>
          <p:nvPr/>
        </p:nvSpPr>
        <p:spPr>
          <a:xfrm>
            <a:off x="951285" y="4809744"/>
            <a:ext cx="21031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Divider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5C3583-846D-1C65-7FF8-014994636E8E}"/>
              </a:ext>
            </a:extLst>
          </p:cNvPr>
          <p:cNvSpPr txBox="1"/>
          <p:nvPr/>
        </p:nvSpPr>
        <p:spPr>
          <a:xfrm>
            <a:off x="3173277" y="4590288"/>
            <a:ext cx="146304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#E0E6EF | 1 pt | Solid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7E4F2E-7FC2-338A-06C9-5081D0F3D7D7}"/>
              </a:ext>
            </a:extLst>
          </p:cNvPr>
          <p:cNvSpPr txBox="1"/>
          <p:nvPr/>
        </p:nvSpPr>
        <p:spPr>
          <a:xfrm>
            <a:off x="3173277" y="4828032"/>
            <a:ext cx="2103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Quiet structure and timeline baselines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A94EF1B-B691-7392-23F1-71CA2F9CACFC}"/>
              </a:ext>
            </a:extLst>
          </p:cNvPr>
          <p:cNvSpPr/>
          <p:nvPr/>
        </p:nvSpPr>
        <p:spPr>
          <a:xfrm>
            <a:off x="5322117" y="4873752"/>
            <a:ext cx="960120" cy="12700"/>
          </a:xfrm>
          <a:prstGeom prst="rect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EE0205-D8E1-4546-7603-21BDB908EDF8}"/>
              </a:ext>
            </a:extLst>
          </p:cNvPr>
          <p:cNvSpPr txBox="1"/>
          <p:nvPr/>
        </p:nvSpPr>
        <p:spPr>
          <a:xfrm>
            <a:off x="7169205" y="1874520"/>
            <a:ext cx="21945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Tokens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BF6771E-E41C-8CA7-8CB7-05DB7EA89A9B}"/>
              </a:ext>
            </a:extLst>
          </p:cNvPr>
          <p:cNvSpPr/>
          <p:nvPr/>
        </p:nvSpPr>
        <p:spPr>
          <a:xfrm>
            <a:off x="7169205" y="2185416"/>
            <a:ext cx="320040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C6FDFE9-889A-12A2-0CF1-4116B5BC4A01}"/>
              </a:ext>
            </a:extLst>
          </p:cNvPr>
          <p:cNvSpPr/>
          <p:nvPr/>
        </p:nvSpPr>
        <p:spPr>
          <a:xfrm>
            <a:off x="7086909" y="2386584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5F17E7A-2D49-A36B-38BE-FAF11A0137CD}"/>
              </a:ext>
            </a:extLst>
          </p:cNvPr>
          <p:cNvSpPr/>
          <p:nvPr/>
        </p:nvSpPr>
        <p:spPr>
          <a:xfrm>
            <a:off x="7288077" y="2615184"/>
            <a:ext cx="237744" cy="237744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E3137E-546D-3B1C-92F3-41BB2521572F}"/>
              </a:ext>
            </a:extLst>
          </p:cNvPr>
          <p:cNvSpPr txBox="1"/>
          <p:nvPr/>
        </p:nvSpPr>
        <p:spPr>
          <a:xfrm>
            <a:off x="7653837" y="2505456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Brand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3C65B3-7923-72CC-931A-2A000EFC4894}"/>
              </a:ext>
            </a:extLst>
          </p:cNvPr>
          <p:cNvSpPr txBox="1"/>
          <p:nvPr/>
        </p:nvSpPr>
        <p:spPr>
          <a:xfrm>
            <a:off x="7653837" y="2734056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Blue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73892C-D473-3CF3-27F3-2870544B06F7}"/>
              </a:ext>
            </a:extLst>
          </p:cNvPr>
          <p:cNvSpPr txBox="1"/>
          <p:nvPr/>
        </p:nvSpPr>
        <p:spPr>
          <a:xfrm>
            <a:off x="7653837" y="2962656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ideas, section anchors, and active states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BFA543CE-B462-FB0B-70CA-67EF7165EE37}"/>
              </a:ext>
            </a:extLst>
          </p:cNvPr>
          <p:cNvSpPr/>
          <p:nvPr/>
        </p:nvSpPr>
        <p:spPr>
          <a:xfrm>
            <a:off x="7086909" y="3429000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DE82E39-E2E7-697C-BA14-CFFB63BBEAE3}"/>
              </a:ext>
            </a:extLst>
          </p:cNvPr>
          <p:cNvSpPr/>
          <p:nvPr/>
        </p:nvSpPr>
        <p:spPr>
          <a:xfrm>
            <a:off x="7288077" y="3657600"/>
            <a:ext cx="237744" cy="237744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DD9A6BB-054B-A8D7-3C15-F148F025D863}"/>
              </a:ext>
            </a:extLst>
          </p:cNvPr>
          <p:cNvSpPr txBox="1"/>
          <p:nvPr/>
        </p:nvSpPr>
        <p:spPr>
          <a:xfrm>
            <a:off x="7653837" y="3547872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Secondary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9843623-FF03-F7EE-DB8B-1391E48448DB}"/>
              </a:ext>
            </a:extLst>
          </p:cNvPr>
          <p:cNvSpPr txBox="1"/>
          <p:nvPr/>
        </p:nvSpPr>
        <p:spPr>
          <a:xfrm>
            <a:off x="7653837" y="3776472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Energy Blue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2A948E2-C1AD-04AB-108A-B2F2C1837055}"/>
              </a:ext>
            </a:extLst>
          </p:cNvPr>
          <p:cNvSpPr txBox="1"/>
          <p:nvPr/>
        </p:nvSpPr>
        <p:spPr>
          <a:xfrm>
            <a:off x="7653837" y="4005072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points, data callouts, and secondary marks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B5CD470B-EC69-50DC-B852-E359C8B1959C}"/>
              </a:ext>
            </a:extLst>
          </p:cNvPr>
          <p:cNvSpPr/>
          <p:nvPr/>
        </p:nvSpPr>
        <p:spPr>
          <a:xfrm>
            <a:off x="7086909" y="4471416"/>
            <a:ext cx="3657600" cy="932688"/>
          </a:xfrm>
          <a:prstGeom prst="roundRect">
            <a:avLst/>
          </a:prstGeom>
          <a:solidFill>
            <a:srgbClr val="FAFBFD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427BC29-99FD-05AE-87B9-18EB0058EEAB}"/>
              </a:ext>
            </a:extLst>
          </p:cNvPr>
          <p:cNvSpPr/>
          <p:nvPr/>
        </p:nvSpPr>
        <p:spPr>
          <a:xfrm>
            <a:off x="7288077" y="4700016"/>
            <a:ext cx="237744" cy="237744"/>
          </a:xfrm>
          <a:prstGeom prst="ellipse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29CD30-24D6-1D86-3CD1-E40281FB652D}"/>
              </a:ext>
            </a:extLst>
          </p:cNvPr>
          <p:cNvSpPr txBox="1"/>
          <p:nvPr/>
        </p:nvSpPr>
        <p:spPr>
          <a:xfrm>
            <a:off x="7653837" y="4590288"/>
            <a:ext cx="17373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Neutral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A39423-40F9-479D-E7E5-A900189EB8EA}"/>
              </a:ext>
            </a:extLst>
          </p:cNvPr>
          <p:cNvSpPr txBox="1"/>
          <p:nvPr/>
        </p:nvSpPr>
        <p:spPr>
          <a:xfrm>
            <a:off x="7653837" y="4818888"/>
            <a:ext cx="17373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Mist Gray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8858519-D684-8963-91B5-05BB3E03E5A2}"/>
              </a:ext>
            </a:extLst>
          </p:cNvPr>
          <p:cNvSpPr txBox="1"/>
          <p:nvPr/>
        </p:nvSpPr>
        <p:spPr>
          <a:xfrm>
            <a:off x="7653837" y="5047488"/>
            <a:ext cx="2651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Background lists and low-priority navigation</a:t>
            </a:r>
          </a:p>
        </p:txBody>
      </p:sp>
      <p:sp>
        <p:nvSpPr>
          <p:cNvPr id="44" name="TextBox 44">
            <a:extLst>
              <a:ext uri="{FF2B5EF4-FFF2-40B4-BE49-F238E27FC236}">
                <a16:creationId xmlns:a16="http://schemas.microsoft.com/office/drawing/2014/main" id="{5DE1A462-694A-ECEA-7E74-CCEFA0522012}"/>
              </a:ext>
            </a:extLst>
          </p:cNvPr>
          <p:cNvSpPr txBox="1"/>
          <p:nvPr/>
        </p:nvSpPr>
        <p:spPr>
          <a:xfrm>
            <a:off x="832413" y="5687568"/>
            <a:ext cx="95097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Keep paragraph text neutral; only bullets, dividers, and directional moments should carry brand or accent color.</a:t>
            </a:r>
          </a:p>
        </p:txBody>
      </p:sp>
    </p:spTree>
    <p:extLst>
      <p:ext uri="{BB962C8B-B14F-4D97-AF65-F5344CB8AC3E}">
        <p14:creationId xmlns:p14="http://schemas.microsoft.com/office/powerpoint/2010/main" val="8174153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B4C123-301A-8DE2-E58F-02EAC4D33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Connector &amp; Timeline Patterns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1D6C53-4EE7-6FBD-8E68-3513C90C22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A1FDBB-93E7-A8A3-6102-16BC37BEC8FF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Approved pattern recipes for sequenced milestones, vertical connectors, and directional rhythm.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49A2ADC-8ECD-3492-1569-8C2D08737E1F}"/>
              </a:ext>
            </a:extLst>
          </p:cNvPr>
          <p:cNvSpPr/>
          <p:nvPr/>
        </p:nvSpPr>
        <p:spPr>
          <a:xfrm>
            <a:off x="566928" y="1645920"/>
            <a:ext cx="7892288" cy="4526280"/>
          </a:xfrm>
          <a:prstGeom prst="roundRect">
            <a:avLst>
              <a:gd name="adj" fmla="val 3614"/>
            </a:avLst>
          </a:prstGeom>
          <a:gradFill>
            <a:gsLst>
              <a:gs pos="0">
                <a:srgbClr val="E0E6EF">
                  <a:alpha val="37000"/>
                </a:srgbClr>
              </a:gs>
              <a:gs pos="46000">
                <a:schemeClr val="bg1"/>
              </a:gs>
            </a:gsLst>
            <a:lin ang="13500000" scaled="1"/>
          </a:gra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FCC6EB4-7CE8-0B61-6619-A7DF063DEE68}"/>
              </a:ext>
            </a:extLst>
          </p:cNvPr>
          <p:cNvSpPr/>
          <p:nvPr/>
        </p:nvSpPr>
        <p:spPr>
          <a:xfrm>
            <a:off x="8796528" y="1645920"/>
            <a:ext cx="2634488" cy="4526280"/>
          </a:xfrm>
          <a:prstGeom prst="roundRect">
            <a:avLst>
              <a:gd name="adj" fmla="val 5604"/>
            </a:avLst>
          </a:prstGeom>
          <a:gradFill>
            <a:gsLst>
              <a:gs pos="0">
                <a:srgbClr val="E0E6EF">
                  <a:alpha val="37000"/>
                </a:srgbClr>
              </a:gs>
              <a:gs pos="94000">
                <a:schemeClr val="bg1"/>
              </a:gs>
            </a:gsLst>
            <a:lin ang="13500000" scaled="1"/>
          </a:gra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89E424-BEAC-1F89-3168-D00D0CED2870}"/>
              </a:ext>
            </a:extLst>
          </p:cNvPr>
          <p:cNvSpPr txBox="1"/>
          <p:nvPr/>
        </p:nvSpPr>
        <p:spPr>
          <a:xfrm>
            <a:off x="841248" y="1890396"/>
            <a:ext cx="31089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Timeline / Milestone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CE5741-AC39-C9A9-707A-EE13F8BCDF16}"/>
              </a:ext>
            </a:extLst>
          </p:cNvPr>
          <p:cNvSpPr/>
          <p:nvPr/>
        </p:nvSpPr>
        <p:spPr>
          <a:xfrm>
            <a:off x="841248" y="2281672"/>
            <a:ext cx="704088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51F9638-783E-3F9F-4416-A10E357D7150}"/>
              </a:ext>
            </a:extLst>
          </p:cNvPr>
          <p:cNvSpPr/>
          <p:nvPr/>
        </p:nvSpPr>
        <p:spPr>
          <a:xfrm>
            <a:off x="1463040" y="3679211"/>
            <a:ext cx="5577840" cy="12700"/>
          </a:xfrm>
          <a:prstGeom prst="rect">
            <a:avLst/>
          </a:prstGeom>
          <a:solidFill>
            <a:srgbClr val="E0E6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A22E033-FBAC-42F1-530F-F076F0B740EA}"/>
              </a:ext>
            </a:extLst>
          </p:cNvPr>
          <p:cNvSpPr/>
          <p:nvPr/>
        </p:nvSpPr>
        <p:spPr>
          <a:xfrm>
            <a:off x="1307591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5FB736-9491-7375-C9D2-BBEBA5D601C9}"/>
              </a:ext>
            </a:extLst>
          </p:cNvPr>
          <p:cNvSpPr txBox="1"/>
          <p:nvPr/>
        </p:nvSpPr>
        <p:spPr>
          <a:xfrm>
            <a:off x="1490471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 Jan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63F6CE-64C6-5FA3-6086-DFD828759416}"/>
              </a:ext>
            </a:extLst>
          </p:cNvPr>
          <p:cNvSpPr/>
          <p:nvPr/>
        </p:nvSpPr>
        <p:spPr>
          <a:xfrm>
            <a:off x="1861819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40B377-459B-1988-DFC1-E6B6DEADD7DA}"/>
              </a:ext>
            </a:extLst>
          </p:cNvPr>
          <p:cNvSpPr txBox="1"/>
          <p:nvPr/>
        </p:nvSpPr>
        <p:spPr>
          <a:xfrm>
            <a:off x="1371599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One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EC90C9A-5A69-BE9B-116A-A5697E120219}"/>
              </a:ext>
            </a:extLst>
          </p:cNvPr>
          <p:cNvSpPr/>
          <p:nvPr/>
        </p:nvSpPr>
        <p:spPr>
          <a:xfrm>
            <a:off x="304495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F7E9DC-E1BD-EFDB-F917-E427C5C94D52}"/>
              </a:ext>
            </a:extLst>
          </p:cNvPr>
          <p:cNvSpPr txBox="1"/>
          <p:nvPr/>
        </p:nvSpPr>
        <p:spPr>
          <a:xfrm>
            <a:off x="322783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09 Apr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465F089-AFAD-F8E7-628F-1556E15047A6}"/>
              </a:ext>
            </a:extLst>
          </p:cNvPr>
          <p:cNvSpPr/>
          <p:nvPr/>
        </p:nvSpPr>
        <p:spPr>
          <a:xfrm>
            <a:off x="3599180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C2F64-37D4-E646-47BC-69EF9E45F28B}"/>
              </a:ext>
            </a:extLst>
          </p:cNvPr>
          <p:cNvSpPr txBox="1"/>
          <p:nvPr/>
        </p:nvSpPr>
        <p:spPr>
          <a:xfrm>
            <a:off x="310896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Two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E9A9E882-ECE6-B59A-57A2-EF0DE81C253D}"/>
              </a:ext>
            </a:extLst>
          </p:cNvPr>
          <p:cNvSpPr/>
          <p:nvPr/>
        </p:nvSpPr>
        <p:spPr>
          <a:xfrm>
            <a:off x="478231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CDC47D-18C9-C7F1-A9AE-CB893A313F26}"/>
              </a:ext>
            </a:extLst>
          </p:cNvPr>
          <p:cNvSpPr txBox="1"/>
          <p:nvPr/>
        </p:nvSpPr>
        <p:spPr>
          <a:xfrm>
            <a:off x="496519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Jul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22240EC-FBDF-17CB-EF28-46F44FC92B23}"/>
              </a:ext>
            </a:extLst>
          </p:cNvPr>
          <p:cNvSpPr/>
          <p:nvPr/>
        </p:nvSpPr>
        <p:spPr>
          <a:xfrm>
            <a:off x="5350488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3ABF4D-E98D-1A3A-ED76-B32BE25F261F}"/>
              </a:ext>
            </a:extLst>
          </p:cNvPr>
          <p:cNvSpPr txBox="1"/>
          <p:nvPr/>
        </p:nvSpPr>
        <p:spPr>
          <a:xfrm>
            <a:off x="484632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Three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6252B864-6FBA-CBC9-FD94-98D3BBD94BA3}"/>
              </a:ext>
            </a:extLst>
          </p:cNvPr>
          <p:cNvSpPr/>
          <p:nvPr/>
        </p:nvSpPr>
        <p:spPr>
          <a:xfrm>
            <a:off x="6062472" y="2878383"/>
            <a:ext cx="1133856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B751E8-AFDB-BE0C-879F-866E485DD604}"/>
              </a:ext>
            </a:extLst>
          </p:cNvPr>
          <p:cNvSpPr txBox="1"/>
          <p:nvPr/>
        </p:nvSpPr>
        <p:spPr>
          <a:xfrm>
            <a:off x="6245352" y="2951535"/>
            <a:ext cx="768096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 Sep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2F84F0-5724-6413-14D1-29E2229CD569}"/>
              </a:ext>
            </a:extLst>
          </p:cNvPr>
          <p:cNvSpPr/>
          <p:nvPr/>
        </p:nvSpPr>
        <p:spPr>
          <a:xfrm>
            <a:off x="6630648" y="3674727"/>
            <a:ext cx="25400" cy="96012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42C5BC-90FD-6C91-53B4-5454BA30675C}"/>
              </a:ext>
            </a:extLst>
          </p:cNvPr>
          <p:cNvSpPr txBox="1"/>
          <p:nvPr/>
        </p:nvSpPr>
        <p:spPr>
          <a:xfrm>
            <a:off x="6126480" y="4753719"/>
            <a:ext cx="1005840" cy="1846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Phase Four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3BA8EF-2DF6-6FFE-5352-B80DAC72E9BF}"/>
              </a:ext>
            </a:extLst>
          </p:cNvPr>
          <p:cNvSpPr txBox="1"/>
          <p:nvPr/>
        </p:nvSpPr>
        <p:spPr>
          <a:xfrm>
            <a:off x="1005840" y="5591800"/>
            <a:ext cx="667512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baseline plus branded milestone nodes to show sequence without overwhelming the content.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4A5D6F0-7328-4DDB-AFE3-58C4B1E81E0F}"/>
              </a:ext>
            </a:extLst>
          </p:cNvPr>
          <p:cNvSpPr txBox="1"/>
          <p:nvPr/>
        </p:nvSpPr>
        <p:spPr>
          <a:xfrm>
            <a:off x="9070848" y="1970776"/>
            <a:ext cx="16459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Tokens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114D22B-5EE2-CC84-17E4-A8C1B2759705}"/>
              </a:ext>
            </a:extLst>
          </p:cNvPr>
          <p:cNvSpPr/>
          <p:nvPr/>
        </p:nvSpPr>
        <p:spPr>
          <a:xfrm>
            <a:off x="9070848" y="2281672"/>
            <a:ext cx="178308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F020D9C-9056-5C34-1336-48F7084200FD}"/>
              </a:ext>
            </a:extLst>
          </p:cNvPr>
          <p:cNvSpPr txBox="1"/>
          <p:nvPr/>
        </p:nvSpPr>
        <p:spPr>
          <a:xfrm>
            <a:off x="9070848" y="2519416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Baseline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A4320B98-2BEB-A51C-3BD0-A2604DC8CE7A}"/>
              </a:ext>
            </a:extLst>
          </p:cNvPr>
          <p:cNvSpPr/>
          <p:nvPr/>
        </p:nvSpPr>
        <p:spPr>
          <a:xfrm>
            <a:off x="9070848" y="2775448"/>
            <a:ext cx="1417320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5CEF5C0-361F-3A49-CF6C-A8EFF70FDBC0}"/>
              </a:ext>
            </a:extLst>
          </p:cNvPr>
          <p:cNvSpPr txBox="1"/>
          <p:nvPr/>
        </p:nvSpPr>
        <p:spPr>
          <a:xfrm>
            <a:off x="9262872" y="2848600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Neutral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77A604-8B30-3C91-BBE6-7FDAEECA52ED}"/>
              </a:ext>
            </a:extLst>
          </p:cNvPr>
          <p:cNvSpPr txBox="1"/>
          <p:nvPr/>
        </p:nvSpPr>
        <p:spPr>
          <a:xfrm>
            <a:off x="9070848" y="3269224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Milestone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2B16478A-DAE2-59A1-E252-FFEFCE49DC65}"/>
              </a:ext>
            </a:extLst>
          </p:cNvPr>
          <p:cNvSpPr/>
          <p:nvPr/>
        </p:nvSpPr>
        <p:spPr>
          <a:xfrm>
            <a:off x="9070848" y="3525256"/>
            <a:ext cx="1417320" cy="310896"/>
          </a:xfrm>
          <a:prstGeom prst="roundRect">
            <a:avLst/>
          </a:prstGeom>
          <a:solidFill>
            <a:srgbClr val="E9F2FD"/>
          </a:solidFill>
          <a:ln w="1143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D3B7EE4-782E-81CA-ACAB-889E3D80DC87}"/>
              </a:ext>
            </a:extLst>
          </p:cNvPr>
          <p:cNvSpPr txBox="1"/>
          <p:nvPr/>
        </p:nvSpPr>
        <p:spPr>
          <a:xfrm>
            <a:off x="9272016" y="3598408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Bullet / Brand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DDE3AE-AB75-80FA-FAD2-07E0F670370D}"/>
              </a:ext>
            </a:extLst>
          </p:cNvPr>
          <p:cNvSpPr txBox="1"/>
          <p:nvPr/>
        </p:nvSpPr>
        <p:spPr>
          <a:xfrm>
            <a:off x="9070848" y="4019032"/>
            <a:ext cx="164592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Connector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929B93E3-8440-B036-CD81-B74B709F7032}"/>
              </a:ext>
            </a:extLst>
          </p:cNvPr>
          <p:cNvSpPr/>
          <p:nvPr/>
        </p:nvSpPr>
        <p:spPr>
          <a:xfrm>
            <a:off x="9070848" y="4275064"/>
            <a:ext cx="1417320" cy="310896"/>
          </a:xfrm>
          <a:prstGeom prst="roundRect">
            <a:avLst/>
          </a:prstGeom>
          <a:solidFill>
            <a:srgbClr val="FFFFFF"/>
          </a:soli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130816-512C-5E39-5615-4801F3D73DFE}"/>
              </a:ext>
            </a:extLst>
          </p:cNvPr>
          <p:cNvSpPr txBox="1"/>
          <p:nvPr/>
        </p:nvSpPr>
        <p:spPr>
          <a:xfrm>
            <a:off x="9272016" y="4348216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 / Brand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97E92C-D855-73A7-432F-1AAFF42C4536}"/>
              </a:ext>
            </a:extLst>
          </p:cNvPr>
          <p:cNvSpPr txBox="1"/>
          <p:nvPr/>
        </p:nvSpPr>
        <p:spPr>
          <a:xfrm>
            <a:off x="9070848" y="4787128"/>
            <a:ext cx="182880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Usage Rule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750C3B-DAB7-CE28-32DA-B1DCEB93F28E}"/>
              </a:ext>
            </a:extLst>
          </p:cNvPr>
          <p:cNvSpPr txBox="1"/>
          <p:nvPr/>
        </p:nvSpPr>
        <p:spPr>
          <a:xfrm>
            <a:off x="9070848" y="5043160"/>
            <a:ext cx="178308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 the baseline quiet, then use one active color family to guide the milestone order.</a:t>
            </a:r>
          </a:p>
        </p:txBody>
      </p:sp>
      <p:sp>
        <p:nvSpPr>
          <p:cNvPr id="48" name="流程圖: 抽選 47">
            <a:extLst>
              <a:ext uri="{FF2B5EF4-FFF2-40B4-BE49-F238E27FC236}">
                <a16:creationId xmlns:a16="http://schemas.microsoft.com/office/drawing/2014/main" id="{6F7367AA-AB33-8890-F8E0-E913129F4204}"/>
              </a:ext>
            </a:extLst>
          </p:cNvPr>
          <p:cNvSpPr/>
          <p:nvPr/>
        </p:nvSpPr>
        <p:spPr>
          <a:xfrm rot="5400000">
            <a:off x="7038054" y="3608617"/>
            <a:ext cx="180230" cy="153888"/>
          </a:xfrm>
          <a:prstGeom prst="flowChartExtract">
            <a:avLst/>
          </a:prstGeom>
          <a:solidFill>
            <a:srgbClr val="B8C6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Oval 13">
            <a:extLst>
              <a:ext uri="{FF2B5EF4-FFF2-40B4-BE49-F238E27FC236}">
                <a16:creationId xmlns:a16="http://schemas.microsoft.com/office/drawing/2014/main" id="{C3EB29AA-A66B-9078-5373-A87642D2691F}"/>
              </a:ext>
            </a:extLst>
          </p:cNvPr>
          <p:cNvSpPr/>
          <p:nvPr/>
        </p:nvSpPr>
        <p:spPr>
          <a:xfrm>
            <a:off x="1828799" y="4617884"/>
            <a:ext cx="91440" cy="9144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19">
            <a:extLst>
              <a:ext uri="{FF2B5EF4-FFF2-40B4-BE49-F238E27FC236}">
                <a16:creationId xmlns:a16="http://schemas.microsoft.com/office/drawing/2014/main" id="{01A53FD2-9EBB-717D-2022-B9AC4AC4BA2A}"/>
              </a:ext>
            </a:extLst>
          </p:cNvPr>
          <p:cNvSpPr/>
          <p:nvPr/>
        </p:nvSpPr>
        <p:spPr>
          <a:xfrm>
            <a:off x="3566160" y="4617884"/>
            <a:ext cx="91440" cy="91440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25">
            <a:extLst>
              <a:ext uri="{FF2B5EF4-FFF2-40B4-BE49-F238E27FC236}">
                <a16:creationId xmlns:a16="http://schemas.microsoft.com/office/drawing/2014/main" id="{7E3C694B-AC9F-0C5B-AE54-C25A462EE0DD}"/>
              </a:ext>
            </a:extLst>
          </p:cNvPr>
          <p:cNvSpPr/>
          <p:nvPr/>
        </p:nvSpPr>
        <p:spPr>
          <a:xfrm>
            <a:off x="5317468" y="4617884"/>
            <a:ext cx="91440" cy="91440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Oval 31">
            <a:extLst>
              <a:ext uri="{FF2B5EF4-FFF2-40B4-BE49-F238E27FC236}">
                <a16:creationId xmlns:a16="http://schemas.microsoft.com/office/drawing/2014/main" id="{1757F958-9BD0-6AF7-697E-2D3C6DDD8AA6}"/>
              </a:ext>
            </a:extLst>
          </p:cNvPr>
          <p:cNvSpPr/>
          <p:nvPr/>
        </p:nvSpPr>
        <p:spPr>
          <a:xfrm>
            <a:off x="6597628" y="4617884"/>
            <a:ext cx="91440" cy="91440"/>
          </a:xfrm>
          <a:prstGeom prst="ellipse">
            <a:avLst/>
          </a:prstGeom>
          <a:solidFill>
            <a:srgbClr val="0092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Oval 11">
            <a:extLst>
              <a:ext uri="{FF2B5EF4-FFF2-40B4-BE49-F238E27FC236}">
                <a16:creationId xmlns:a16="http://schemas.microsoft.com/office/drawing/2014/main" id="{3978F623-E08D-2C83-4C5E-3BC9DB29DA53}"/>
              </a:ext>
            </a:extLst>
          </p:cNvPr>
          <p:cNvSpPr>
            <a:spLocks noChangeAspect="1"/>
          </p:cNvSpPr>
          <p:nvPr/>
        </p:nvSpPr>
        <p:spPr>
          <a:xfrm>
            <a:off x="1748519" y="3559561"/>
            <a:ext cx="252000" cy="252000"/>
          </a:xfrm>
          <a:prstGeom prst="ellipse">
            <a:avLst/>
          </a:prstGeom>
          <a:solidFill>
            <a:srgbClr val="1473E5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Oval 17">
            <a:extLst>
              <a:ext uri="{FF2B5EF4-FFF2-40B4-BE49-F238E27FC236}">
                <a16:creationId xmlns:a16="http://schemas.microsoft.com/office/drawing/2014/main" id="{BFF5ADB0-0D18-3DD2-1CB6-0377725300FE}"/>
              </a:ext>
            </a:extLst>
          </p:cNvPr>
          <p:cNvSpPr>
            <a:spLocks noChangeAspect="1"/>
          </p:cNvSpPr>
          <p:nvPr/>
        </p:nvSpPr>
        <p:spPr>
          <a:xfrm>
            <a:off x="3485880" y="3559561"/>
            <a:ext cx="252000" cy="252000"/>
          </a:xfrm>
          <a:prstGeom prst="ellipse">
            <a:avLst/>
          </a:prstGeom>
          <a:solidFill>
            <a:srgbClr val="0092E6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23">
            <a:extLst>
              <a:ext uri="{FF2B5EF4-FFF2-40B4-BE49-F238E27FC236}">
                <a16:creationId xmlns:a16="http://schemas.microsoft.com/office/drawing/2014/main" id="{609CA550-E637-D1F8-3286-D24664F60800}"/>
              </a:ext>
            </a:extLst>
          </p:cNvPr>
          <p:cNvSpPr>
            <a:spLocks noChangeAspect="1"/>
          </p:cNvSpPr>
          <p:nvPr/>
        </p:nvSpPr>
        <p:spPr>
          <a:xfrm>
            <a:off x="5237188" y="3559561"/>
            <a:ext cx="252000" cy="252000"/>
          </a:xfrm>
          <a:prstGeom prst="ellipse">
            <a:avLst/>
          </a:prstGeom>
          <a:solidFill>
            <a:srgbClr val="1473E5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Oval 29">
            <a:extLst>
              <a:ext uri="{FF2B5EF4-FFF2-40B4-BE49-F238E27FC236}">
                <a16:creationId xmlns:a16="http://schemas.microsoft.com/office/drawing/2014/main" id="{5EEC2807-C061-3001-367C-C4C4A7E3E587}"/>
              </a:ext>
            </a:extLst>
          </p:cNvPr>
          <p:cNvSpPr>
            <a:spLocks noChangeAspect="1"/>
          </p:cNvSpPr>
          <p:nvPr/>
        </p:nvSpPr>
        <p:spPr>
          <a:xfrm>
            <a:off x="6517348" y="3559561"/>
            <a:ext cx="252000" cy="252000"/>
          </a:xfrm>
          <a:prstGeom prst="ellipse">
            <a:avLst/>
          </a:prstGeom>
          <a:solidFill>
            <a:srgbClr val="0092E6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130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57D72C-A8DC-A393-A69D-D9F77B76A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 Application Patterns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53B7736-CDA0-E826-F250-9FE2450B9E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D3128B-847A-404D-D378-9B7B5209EEF2}"/>
              </a:ext>
            </a:extLst>
          </p:cNvPr>
          <p:cNvSpPr txBox="1"/>
          <p:nvPr/>
        </p:nvSpPr>
        <p:spPr>
          <a:xfrm>
            <a:off x="460800" y="1170432"/>
            <a:ext cx="987552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Reusable application cards showing how tokens translate into dividers, arrows, and timelines.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E55D50-4E74-9B87-467B-AE254C6262AD}"/>
              </a:ext>
            </a:extLst>
          </p:cNvPr>
          <p:cNvSpPr/>
          <p:nvPr/>
        </p:nvSpPr>
        <p:spPr>
          <a:xfrm>
            <a:off x="758200" y="2163233"/>
            <a:ext cx="3090672" cy="2531533"/>
          </a:xfrm>
          <a:prstGeom prst="roundRect">
            <a:avLst>
              <a:gd name="adj" fmla="val 4232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FB69C-C5BC-D22D-A494-17FF8A9624E2}"/>
              </a:ext>
            </a:extLst>
          </p:cNvPr>
          <p:cNvSpPr txBox="1"/>
          <p:nvPr/>
        </p:nvSpPr>
        <p:spPr>
          <a:xfrm>
            <a:off x="977656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Divider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8A419-2ED2-BB51-F331-D3218FA74A3C}"/>
              </a:ext>
            </a:extLst>
          </p:cNvPr>
          <p:cNvSpPr txBox="1"/>
          <p:nvPr/>
        </p:nvSpPr>
        <p:spPr>
          <a:xfrm>
            <a:off x="977656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Divider /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8A7573-6414-D640-7AC3-174B70F8D10A}"/>
              </a:ext>
            </a:extLst>
          </p:cNvPr>
          <p:cNvSpPr txBox="1"/>
          <p:nvPr/>
        </p:nvSpPr>
        <p:spPr>
          <a:xfrm>
            <a:off x="977656" y="2943520"/>
            <a:ext cx="1645920" cy="215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0D71EE9-2CB7-28A0-C5C2-F6F57C55BDA4}"/>
              </a:ext>
            </a:extLst>
          </p:cNvPr>
          <p:cNvSpPr/>
          <p:nvPr/>
        </p:nvSpPr>
        <p:spPr>
          <a:xfrm>
            <a:off x="977656" y="3317232"/>
            <a:ext cx="2212848" cy="25400"/>
          </a:xfrm>
          <a:prstGeom prst="rect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CBE5BC-8F55-BC8A-D9C5-7DE2D3E500C0}"/>
              </a:ext>
            </a:extLst>
          </p:cNvPr>
          <p:cNvSpPr txBox="1"/>
          <p:nvPr/>
        </p:nvSpPr>
        <p:spPr>
          <a:xfrm>
            <a:off x="977656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primary brand divider to separate headings from content blocks without adding extra color noise.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255616E-F344-6462-D345-39C31ADF3A72}"/>
              </a:ext>
            </a:extLst>
          </p:cNvPr>
          <p:cNvSpPr/>
          <p:nvPr/>
        </p:nvSpPr>
        <p:spPr>
          <a:xfrm>
            <a:off x="4269496" y="2163233"/>
            <a:ext cx="3090672" cy="2531533"/>
          </a:xfrm>
          <a:prstGeom prst="roundRect">
            <a:avLst>
              <a:gd name="adj" fmla="val 6519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8191C4-BD49-A6D7-C5F8-91184E1265FC}"/>
              </a:ext>
            </a:extLst>
          </p:cNvPr>
          <p:cNvSpPr txBox="1"/>
          <p:nvPr/>
        </p:nvSpPr>
        <p:spPr>
          <a:xfrm>
            <a:off x="4512276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Arrow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8DF71B-6950-C960-1AA4-7DCE3F88C1F5}"/>
              </a:ext>
            </a:extLst>
          </p:cNvPr>
          <p:cNvSpPr txBox="1"/>
          <p:nvPr/>
        </p:nvSpPr>
        <p:spPr>
          <a:xfrm>
            <a:off x="4512276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Arrow / Direction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612CC3-6C26-E99F-FC52-D3C642A37002}"/>
              </a:ext>
            </a:extLst>
          </p:cNvPr>
          <p:cNvSpPr txBox="1"/>
          <p:nvPr/>
        </p:nvSpPr>
        <p:spPr>
          <a:xfrm>
            <a:off x="4512276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the accent arrow for flow direction, handoff states, or premium callouts that need stronger emphasis.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168A8E5-B87E-2E97-3F1F-BA7334BA89D2}"/>
              </a:ext>
            </a:extLst>
          </p:cNvPr>
          <p:cNvSpPr/>
          <p:nvPr/>
        </p:nvSpPr>
        <p:spPr>
          <a:xfrm>
            <a:off x="7780792" y="2163233"/>
            <a:ext cx="3090672" cy="2531533"/>
          </a:xfrm>
          <a:prstGeom prst="roundRect">
            <a:avLst>
              <a:gd name="adj" fmla="val 6662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AE58DC-0DBE-F3E7-772C-3E508416EB84}"/>
              </a:ext>
            </a:extLst>
          </p:cNvPr>
          <p:cNvSpPr txBox="1"/>
          <p:nvPr/>
        </p:nvSpPr>
        <p:spPr>
          <a:xfrm>
            <a:off x="8000248" y="2419265"/>
            <a:ext cx="182880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Timeline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C70F1C-7931-35E6-D3FF-11F267643183}"/>
              </a:ext>
            </a:extLst>
          </p:cNvPr>
          <p:cNvSpPr txBox="1"/>
          <p:nvPr/>
        </p:nvSpPr>
        <p:spPr>
          <a:xfrm>
            <a:off x="8000248" y="2693585"/>
            <a:ext cx="2194560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Pattern / Timeline / Sequence</a:t>
            </a:r>
          </a:p>
        </p:txBody>
      </p:sp>
      <p:cxnSp>
        <p:nvCxnSpPr>
          <p:cNvPr id="29" name="直線單箭頭接點 28">
            <a:extLst>
              <a:ext uri="{FF2B5EF4-FFF2-40B4-BE49-F238E27FC236}">
                <a16:creationId xmlns:a16="http://schemas.microsoft.com/office/drawing/2014/main" id="{D8BAE306-43E8-567B-A4CB-572DAF0D9116}"/>
              </a:ext>
            </a:extLst>
          </p:cNvPr>
          <p:cNvCxnSpPr>
            <a:cxnSpLocks/>
          </p:cNvCxnSpPr>
          <p:nvPr/>
        </p:nvCxnSpPr>
        <p:spPr>
          <a:xfrm>
            <a:off x="8221770" y="3270667"/>
            <a:ext cx="2178050" cy="0"/>
          </a:xfrm>
          <a:prstGeom prst="straightConnector1">
            <a:avLst/>
          </a:prstGeom>
          <a:ln>
            <a:solidFill>
              <a:srgbClr val="E0E6E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407C8274-D407-F61D-D67A-B92B8357E225}"/>
              </a:ext>
            </a:extLst>
          </p:cNvPr>
          <p:cNvSpPr/>
          <p:nvPr/>
        </p:nvSpPr>
        <p:spPr>
          <a:xfrm>
            <a:off x="8209348" y="3215803"/>
            <a:ext cx="109728" cy="109728"/>
          </a:xfrm>
          <a:prstGeom prst="ellipse">
            <a:avLst/>
          </a:prstGeom>
          <a:solidFill>
            <a:srgbClr val="009B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6CFC061-4C95-BC91-5260-EDD5B3A1D477}"/>
              </a:ext>
            </a:extLst>
          </p:cNvPr>
          <p:cNvSpPr/>
          <p:nvPr/>
        </p:nvSpPr>
        <p:spPr>
          <a:xfrm>
            <a:off x="9060951" y="3215803"/>
            <a:ext cx="109728" cy="109728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492E715-E7E4-E89B-092C-F00DE3AFA6B1}"/>
              </a:ext>
            </a:extLst>
          </p:cNvPr>
          <p:cNvSpPr/>
          <p:nvPr/>
        </p:nvSpPr>
        <p:spPr>
          <a:xfrm>
            <a:off x="9912554" y="3215803"/>
            <a:ext cx="109728" cy="109728"/>
          </a:xfrm>
          <a:prstGeom prst="ellipse">
            <a:avLst/>
          </a:prstGeom>
          <a:solidFill>
            <a:srgbClr val="1473E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D4071F-0050-343A-4263-926788E7D2CE}"/>
              </a:ext>
            </a:extLst>
          </p:cNvPr>
          <p:cNvSpPr txBox="1"/>
          <p:nvPr/>
        </p:nvSpPr>
        <p:spPr>
          <a:xfrm>
            <a:off x="8073400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FA772B-A687-BFD3-4136-DE890215814A}"/>
              </a:ext>
            </a:extLst>
          </p:cNvPr>
          <p:cNvSpPr txBox="1"/>
          <p:nvPr/>
        </p:nvSpPr>
        <p:spPr>
          <a:xfrm>
            <a:off x="8000248" y="3857368"/>
            <a:ext cx="2468880" cy="5078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a neutral line with selective colored nodes when the slide needs order, milestones, or stage progression.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242642A6-2280-850C-DFCA-C0A392611004}"/>
              </a:ext>
            </a:extLst>
          </p:cNvPr>
          <p:cNvSpPr txBox="1"/>
          <p:nvPr/>
        </p:nvSpPr>
        <p:spPr>
          <a:xfrm>
            <a:off x="914400" y="4932471"/>
            <a:ext cx="93268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Choose one pattern family per slide so dividers, arrows, and timelines reinforce a single hierarchy instead of competing.</a:t>
            </a:r>
          </a:p>
        </p:txBody>
      </p:sp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C878BD32-7E0E-FC3E-3A6C-ABA58386C7B6}"/>
              </a:ext>
            </a:extLst>
          </p:cNvPr>
          <p:cNvCxnSpPr/>
          <p:nvPr/>
        </p:nvCxnSpPr>
        <p:spPr>
          <a:xfrm>
            <a:off x="4550834" y="3327815"/>
            <a:ext cx="1836737" cy="0"/>
          </a:xfrm>
          <a:prstGeom prst="straightConnector1">
            <a:avLst/>
          </a:prstGeom>
          <a:ln w="28575">
            <a:solidFill>
              <a:srgbClr val="E6BF26"/>
            </a:solidFill>
            <a:headEnd w="lg" len="lg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23">
            <a:extLst>
              <a:ext uri="{FF2B5EF4-FFF2-40B4-BE49-F238E27FC236}">
                <a16:creationId xmlns:a16="http://schemas.microsoft.com/office/drawing/2014/main" id="{5AC4E995-8A9E-A02D-FF9A-32841551A6AA}"/>
              </a:ext>
            </a:extLst>
          </p:cNvPr>
          <p:cNvSpPr txBox="1"/>
          <p:nvPr/>
        </p:nvSpPr>
        <p:spPr>
          <a:xfrm>
            <a:off x="8925003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Step</a:t>
            </a:r>
            <a:endParaRPr sz="1100" b="0" dirty="0">
              <a:solidFill>
                <a:srgbClr val="555C6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23">
            <a:extLst>
              <a:ext uri="{FF2B5EF4-FFF2-40B4-BE49-F238E27FC236}">
                <a16:creationId xmlns:a16="http://schemas.microsoft.com/office/drawing/2014/main" id="{715ED027-CB6F-0C46-9814-A755049BC87C}"/>
              </a:ext>
            </a:extLst>
          </p:cNvPr>
          <p:cNvSpPr txBox="1"/>
          <p:nvPr/>
        </p:nvSpPr>
        <p:spPr>
          <a:xfrm>
            <a:off x="9776606" y="3492160"/>
            <a:ext cx="381625" cy="1692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1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</a:t>
            </a:r>
            <a:endParaRPr sz="1100" b="0" dirty="0">
              <a:solidFill>
                <a:srgbClr val="555C6A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9" name="直線接點 38">
            <a:extLst>
              <a:ext uri="{FF2B5EF4-FFF2-40B4-BE49-F238E27FC236}">
                <a16:creationId xmlns:a16="http://schemas.microsoft.com/office/drawing/2014/main" id="{40B7DA44-DC62-B542-F4EB-F3658E533691}"/>
              </a:ext>
            </a:extLst>
          </p:cNvPr>
          <p:cNvCxnSpPr>
            <a:endCxn id="24" idx="0"/>
          </p:cNvCxnSpPr>
          <p:nvPr/>
        </p:nvCxnSpPr>
        <p:spPr>
          <a:xfrm flipH="1">
            <a:off x="8264213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4121BBF5-0A4E-F67C-F2A7-A1FB4A703830}"/>
              </a:ext>
            </a:extLst>
          </p:cNvPr>
          <p:cNvCxnSpPr/>
          <p:nvPr/>
        </p:nvCxnSpPr>
        <p:spPr>
          <a:xfrm flipH="1">
            <a:off x="9115815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E2842D4A-0163-64CB-056C-A3832C0A523C}"/>
              </a:ext>
            </a:extLst>
          </p:cNvPr>
          <p:cNvCxnSpPr/>
          <p:nvPr/>
        </p:nvCxnSpPr>
        <p:spPr>
          <a:xfrm flipH="1">
            <a:off x="9967417" y="3342632"/>
            <a:ext cx="1900" cy="149528"/>
          </a:xfrm>
          <a:prstGeom prst="line">
            <a:avLst/>
          </a:prstGeom>
          <a:ln>
            <a:solidFill>
              <a:srgbClr val="E0E6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739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1432E0-BF43-0E44-0D35-D7E72E77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Gold Decorative Line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2D3C75D-B440-22E5-C1A4-382F8B03E1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7531112C-3CB9-E45C-15B8-0761824BC2D7}"/>
              </a:ext>
            </a:extLst>
          </p:cNvPr>
          <p:cNvSpPr txBox="1"/>
          <p:nvPr/>
        </p:nvSpPr>
        <p:spPr>
          <a:xfrm>
            <a:off x="460800" y="1170432"/>
            <a:ext cx="1106445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Formal PowerPoint spec for all short, medium, and long gold decorative lines, including exact gradient stops and usage guardrails.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488541AD-20D1-2DFF-2046-9D61043465C5}"/>
              </a:ext>
            </a:extLst>
          </p:cNvPr>
          <p:cNvSpPr txBox="1"/>
          <p:nvPr/>
        </p:nvSpPr>
        <p:spPr>
          <a:xfrm>
            <a:off x="841248" y="1825003"/>
            <a:ext cx="219456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Gradient Direction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2FAC0B-B15B-9C2D-886A-3A8ED3CC5544}"/>
              </a:ext>
            </a:extLst>
          </p:cNvPr>
          <p:cNvSpPr/>
          <p:nvPr/>
        </p:nvSpPr>
        <p:spPr>
          <a:xfrm>
            <a:off x="841248" y="2135899"/>
            <a:ext cx="5047488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CA422C0B-A7A2-7741-AD90-003760F6D07D}"/>
              </a:ext>
            </a:extLst>
          </p:cNvPr>
          <p:cNvSpPr txBox="1"/>
          <p:nvPr/>
        </p:nvSpPr>
        <p:spPr>
          <a:xfrm>
            <a:off x="841248" y="2282203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AB080464-527F-2BA5-181C-CD24FF008D67}"/>
              </a:ext>
            </a:extLst>
          </p:cNvPr>
          <p:cNvSpPr txBox="1"/>
          <p:nvPr/>
        </p:nvSpPr>
        <p:spPr>
          <a:xfrm>
            <a:off x="1572768" y="2282203"/>
            <a:ext cx="265176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9ADB6E64-4D71-6CD2-0931-D9059322D176}"/>
              </a:ext>
            </a:extLst>
          </p:cNvPr>
          <p:cNvSpPr txBox="1"/>
          <p:nvPr/>
        </p:nvSpPr>
        <p:spPr>
          <a:xfrm>
            <a:off x="841248" y="2538235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Angle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81562D28-613D-C6BD-0379-FF0E717BE952}"/>
              </a:ext>
            </a:extLst>
          </p:cNvPr>
          <p:cNvSpPr txBox="1"/>
          <p:nvPr/>
        </p:nvSpPr>
        <p:spPr>
          <a:xfrm>
            <a:off x="1572768" y="2538235"/>
            <a:ext cx="29260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0° (Left -&gt; Right)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52B5FE29-C2C5-E5C6-941A-2A574478F372}"/>
              </a:ext>
            </a:extLst>
          </p:cNvPr>
          <p:cNvSpPr txBox="1"/>
          <p:nvPr/>
        </p:nvSpPr>
        <p:spPr>
          <a:xfrm>
            <a:off x="841248" y="2794267"/>
            <a:ext cx="192024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Applies To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A3FCF2CE-A81E-9A43-783C-85848E8A67CA}"/>
              </a:ext>
            </a:extLst>
          </p:cNvPr>
          <p:cNvSpPr txBox="1"/>
          <p:nvPr/>
        </p:nvSpPr>
        <p:spPr>
          <a:xfrm>
            <a:off x="1572768" y="2794267"/>
            <a:ext cx="384048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gold decorative lines: Short / Medium / Long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638D3EDA-1D06-78EE-819C-5B23D1BED476}"/>
              </a:ext>
            </a:extLst>
          </p:cNvPr>
          <p:cNvSpPr txBox="1"/>
          <p:nvPr/>
        </p:nvSpPr>
        <p:spPr>
          <a:xfrm>
            <a:off x="841248" y="3127248"/>
            <a:ext cx="30175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Color Stops &amp; Position</a:t>
            </a:r>
          </a:p>
        </p:txBody>
      </p:sp>
      <p:sp>
        <p:nvSpPr>
          <p:cNvPr id="14" name="Rectangle 15">
            <a:extLst>
              <a:ext uri="{FF2B5EF4-FFF2-40B4-BE49-F238E27FC236}">
                <a16:creationId xmlns:a16="http://schemas.microsoft.com/office/drawing/2014/main" id="{1F5B9E35-9D59-11D5-C07A-50C9847C280F}"/>
              </a:ext>
            </a:extLst>
          </p:cNvPr>
          <p:cNvSpPr/>
          <p:nvPr/>
        </p:nvSpPr>
        <p:spPr>
          <a:xfrm>
            <a:off x="841248" y="3438144"/>
            <a:ext cx="5047488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6">
            <a:extLst>
              <a:ext uri="{FF2B5EF4-FFF2-40B4-BE49-F238E27FC236}">
                <a16:creationId xmlns:a16="http://schemas.microsoft.com/office/drawing/2014/main" id="{81F1005B-D83D-5E91-42C9-DB44452BB755}"/>
              </a:ext>
            </a:extLst>
          </p:cNvPr>
          <p:cNvSpPr txBox="1"/>
          <p:nvPr/>
        </p:nvSpPr>
        <p:spPr>
          <a:xfrm>
            <a:off x="841248" y="3611880"/>
            <a:ext cx="82296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6E1572A7-F933-D8CE-5258-63C74DE3859E}"/>
              </a:ext>
            </a:extLst>
          </p:cNvPr>
          <p:cNvSpPr txBox="1"/>
          <p:nvPr/>
        </p:nvSpPr>
        <p:spPr>
          <a:xfrm>
            <a:off x="1938528" y="3611880"/>
            <a:ext cx="6400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Hex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6A8A20F5-F586-9CEC-1E9E-474C21144771}"/>
              </a:ext>
            </a:extLst>
          </p:cNvPr>
          <p:cNvSpPr txBox="1"/>
          <p:nvPr/>
        </p:nvSpPr>
        <p:spPr>
          <a:xfrm>
            <a:off x="2871216" y="3611880"/>
            <a:ext cx="10058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Intent</a:t>
            </a:r>
          </a:p>
        </p:txBody>
      </p:sp>
      <p:sp>
        <p:nvSpPr>
          <p:cNvPr id="18" name="Rounded Rectangle 19">
            <a:extLst>
              <a:ext uri="{FF2B5EF4-FFF2-40B4-BE49-F238E27FC236}">
                <a16:creationId xmlns:a16="http://schemas.microsoft.com/office/drawing/2014/main" id="{0D45082D-A25A-2DAB-5A00-A01FBF243E7B}"/>
              </a:ext>
            </a:extLst>
          </p:cNvPr>
          <p:cNvSpPr/>
          <p:nvPr/>
        </p:nvSpPr>
        <p:spPr>
          <a:xfrm>
            <a:off x="758952" y="3822191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20">
            <a:extLst>
              <a:ext uri="{FF2B5EF4-FFF2-40B4-BE49-F238E27FC236}">
                <a16:creationId xmlns:a16="http://schemas.microsoft.com/office/drawing/2014/main" id="{19DE6931-CC0D-7222-25BA-87508DA4B205}"/>
              </a:ext>
            </a:extLst>
          </p:cNvPr>
          <p:cNvSpPr/>
          <p:nvPr/>
        </p:nvSpPr>
        <p:spPr>
          <a:xfrm>
            <a:off x="886968" y="3922775"/>
            <a:ext cx="256032" cy="228600"/>
          </a:xfrm>
          <a:prstGeom prst="roundRect">
            <a:avLst>
              <a:gd name="adj" fmla="val 8000"/>
            </a:avLst>
          </a:prstGeom>
          <a:solidFill>
            <a:srgbClr val="A9791C"/>
          </a:solidFill>
          <a:ln w="7620">
            <a:solidFill>
              <a:srgbClr val="A9791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B68A8D41-112E-0D50-3255-0446A888D538}"/>
              </a:ext>
            </a:extLst>
          </p:cNvPr>
          <p:cNvSpPr txBox="1"/>
          <p:nvPr/>
        </p:nvSpPr>
        <p:spPr>
          <a:xfrm>
            <a:off x="1271016" y="3904487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0%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1B4A04AE-CFD9-24C9-B93F-F39473F2AC04}"/>
              </a:ext>
            </a:extLst>
          </p:cNvPr>
          <p:cNvSpPr txBox="1"/>
          <p:nvPr/>
        </p:nvSpPr>
        <p:spPr>
          <a:xfrm>
            <a:off x="1837944" y="3904487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#A9791C</a:t>
            </a:r>
          </a:p>
        </p:txBody>
      </p:sp>
      <p:sp>
        <p:nvSpPr>
          <p:cNvPr id="22" name="TextBox 23">
            <a:extLst>
              <a:ext uri="{FF2B5EF4-FFF2-40B4-BE49-F238E27FC236}">
                <a16:creationId xmlns:a16="http://schemas.microsoft.com/office/drawing/2014/main" id="{2A17C72E-9F1C-6005-6FBF-185132B655F3}"/>
              </a:ext>
            </a:extLst>
          </p:cNvPr>
          <p:cNvSpPr txBox="1"/>
          <p:nvPr/>
        </p:nvSpPr>
        <p:spPr>
          <a:xfrm>
            <a:off x="2770632" y="3895343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Deep gold start for a controlled edge.</a:t>
            </a:r>
          </a:p>
        </p:txBody>
      </p:sp>
      <p:sp>
        <p:nvSpPr>
          <p:cNvPr id="23" name="Rounded Rectangle 24">
            <a:extLst>
              <a:ext uri="{FF2B5EF4-FFF2-40B4-BE49-F238E27FC236}">
                <a16:creationId xmlns:a16="http://schemas.microsoft.com/office/drawing/2014/main" id="{24885361-FB9A-9ECA-1127-754020F394C5}"/>
              </a:ext>
            </a:extLst>
          </p:cNvPr>
          <p:cNvSpPr/>
          <p:nvPr/>
        </p:nvSpPr>
        <p:spPr>
          <a:xfrm>
            <a:off x="758952" y="4288536"/>
            <a:ext cx="5248656" cy="429768"/>
          </a:xfrm>
          <a:prstGeom prst="roundRect">
            <a:avLst>
              <a:gd name="adj" fmla="val 8000"/>
            </a:avLst>
          </a:prstGeom>
          <a:solidFill>
            <a:srgbClr val="FAFBFD"/>
          </a:solidFill>
          <a:ln w="1016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Rounded Rectangle 25">
            <a:extLst>
              <a:ext uri="{FF2B5EF4-FFF2-40B4-BE49-F238E27FC236}">
                <a16:creationId xmlns:a16="http://schemas.microsoft.com/office/drawing/2014/main" id="{62F861E8-BD16-9BA2-5166-B98A008C84AD}"/>
              </a:ext>
            </a:extLst>
          </p:cNvPr>
          <p:cNvSpPr/>
          <p:nvPr/>
        </p:nvSpPr>
        <p:spPr>
          <a:xfrm>
            <a:off x="886968" y="4389120"/>
            <a:ext cx="256032" cy="228600"/>
          </a:xfrm>
          <a:prstGeom prst="roundRect">
            <a:avLst>
              <a:gd name="adj" fmla="val 8000"/>
            </a:avLst>
          </a:prstGeom>
          <a:solidFill>
            <a:srgbClr val="C89A2A"/>
          </a:solidFill>
          <a:ln w="7620">
            <a:solidFill>
              <a:srgbClr val="C89A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6">
            <a:extLst>
              <a:ext uri="{FF2B5EF4-FFF2-40B4-BE49-F238E27FC236}">
                <a16:creationId xmlns:a16="http://schemas.microsoft.com/office/drawing/2014/main" id="{5CD52C9D-2734-6091-2420-034014725952}"/>
              </a:ext>
            </a:extLst>
          </p:cNvPr>
          <p:cNvSpPr txBox="1"/>
          <p:nvPr/>
        </p:nvSpPr>
        <p:spPr>
          <a:xfrm>
            <a:off x="1271016" y="4370832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20%</a:t>
            </a:r>
          </a:p>
        </p:txBody>
      </p:sp>
      <p:sp>
        <p:nvSpPr>
          <p:cNvPr id="26" name="TextBox 27">
            <a:extLst>
              <a:ext uri="{FF2B5EF4-FFF2-40B4-BE49-F238E27FC236}">
                <a16:creationId xmlns:a16="http://schemas.microsoft.com/office/drawing/2014/main" id="{7D7172DC-F918-C0B6-936D-C1B6DCCE60AE}"/>
              </a:ext>
            </a:extLst>
          </p:cNvPr>
          <p:cNvSpPr txBox="1"/>
          <p:nvPr/>
        </p:nvSpPr>
        <p:spPr>
          <a:xfrm>
            <a:off x="1837944" y="4370832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#C89A2A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62E9008A-4DDE-3259-4FFA-EE6864A6172D}"/>
              </a:ext>
            </a:extLst>
          </p:cNvPr>
          <p:cNvSpPr txBox="1"/>
          <p:nvPr/>
        </p:nvSpPr>
        <p:spPr>
          <a:xfrm>
            <a:off x="2770632" y="4361688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Warm gold transition.</a:t>
            </a:r>
          </a:p>
        </p:txBody>
      </p:sp>
      <p:sp>
        <p:nvSpPr>
          <p:cNvPr id="28" name="Rounded Rectangle 29">
            <a:extLst>
              <a:ext uri="{FF2B5EF4-FFF2-40B4-BE49-F238E27FC236}">
                <a16:creationId xmlns:a16="http://schemas.microsoft.com/office/drawing/2014/main" id="{D626A6A3-6D2A-3ABC-F04A-B777C3041CD3}"/>
              </a:ext>
            </a:extLst>
          </p:cNvPr>
          <p:cNvSpPr/>
          <p:nvPr/>
        </p:nvSpPr>
        <p:spPr>
          <a:xfrm>
            <a:off x="758952" y="4754879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ounded Rectangle 30">
            <a:extLst>
              <a:ext uri="{FF2B5EF4-FFF2-40B4-BE49-F238E27FC236}">
                <a16:creationId xmlns:a16="http://schemas.microsoft.com/office/drawing/2014/main" id="{E9C838BC-67C6-8583-C6A0-81A55A802559}"/>
              </a:ext>
            </a:extLst>
          </p:cNvPr>
          <p:cNvSpPr/>
          <p:nvPr/>
        </p:nvSpPr>
        <p:spPr>
          <a:xfrm>
            <a:off x="886968" y="4855463"/>
            <a:ext cx="256032" cy="228600"/>
          </a:xfrm>
          <a:prstGeom prst="roundRect">
            <a:avLst>
              <a:gd name="adj" fmla="val 8000"/>
            </a:avLst>
          </a:prstGeom>
          <a:solidFill>
            <a:srgbClr val="E6BF26"/>
          </a:solidFill>
          <a:ln w="7620">
            <a:solidFill>
              <a:srgbClr val="E6BF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31">
            <a:extLst>
              <a:ext uri="{FF2B5EF4-FFF2-40B4-BE49-F238E27FC236}">
                <a16:creationId xmlns:a16="http://schemas.microsoft.com/office/drawing/2014/main" id="{FA59C3B4-8E82-7E8F-3A76-447A7302B672}"/>
              </a:ext>
            </a:extLst>
          </p:cNvPr>
          <p:cNvSpPr txBox="1"/>
          <p:nvPr/>
        </p:nvSpPr>
        <p:spPr>
          <a:xfrm>
            <a:off x="1271016" y="4837175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50%</a:t>
            </a:r>
          </a:p>
        </p:txBody>
      </p:sp>
      <p:sp>
        <p:nvSpPr>
          <p:cNvPr id="31" name="TextBox 32">
            <a:extLst>
              <a:ext uri="{FF2B5EF4-FFF2-40B4-BE49-F238E27FC236}">
                <a16:creationId xmlns:a16="http://schemas.microsoft.com/office/drawing/2014/main" id="{D4AABD3C-8E7E-AC0E-0BE0-8AFCE1CA2D62}"/>
              </a:ext>
            </a:extLst>
          </p:cNvPr>
          <p:cNvSpPr txBox="1"/>
          <p:nvPr/>
        </p:nvSpPr>
        <p:spPr>
          <a:xfrm>
            <a:off x="1837944" y="4837175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#E6BF26</a:t>
            </a:r>
          </a:p>
        </p:txBody>
      </p:sp>
      <p:sp>
        <p:nvSpPr>
          <p:cNvPr id="32" name="TextBox 33">
            <a:extLst>
              <a:ext uri="{FF2B5EF4-FFF2-40B4-BE49-F238E27FC236}">
                <a16:creationId xmlns:a16="http://schemas.microsoft.com/office/drawing/2014/main" id="{BAE247DC-CB4D-3453-E592-BA5F54A86160}"/>
              </a:ext>
            </a:extLst>
          </p:cNvPr>
          <p:cNvSpPr txBox="1"/>
          <p:nvPr/>
        </p:nvSpPr>
        <p:spPr>
          <a:xfrm>
            <a:off x="2770632" y="4828031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Primary brand gold anchor.</a:t>
            </a:r>
          </a:p>
        </p:txBody>
      </p:sp>
      <p:sp>
        <p:nvSpPr>
          <p:cNvPr id="33" name="Rounded Rectangle 34">
            <a:extLst>
              <a:ext uri="{FF2B5EF4-FFF2-40B4-BE49-F238E27FC236}">
                <a16:creationId xmlns:a16="http://schemas.microsoft.com/office/drawing/2014/main" id="{CC5B9369-2C67-1752-B647-DA8F2DEDA719}"/>
              </a:ext>
            </a:extLst>
          </p:cNvPr>
          <p:cNvSpPr/>
          <p:nvPr/>
        </p:nvSpPr>
        <p:spPr>
          <a:xfrm>
            <a:off x="758952" y="5221224"/>
            <a:ext cx="5248656" cy="429768"/>
          </a:xfrm>
          <a:prstGeom prst="roundRect">
            <a:avLst>
              <a:gd name="adj" fmla="val 8000"/>
            </a:avLst>
          </a:prstGeom>
          <a:solidFill>
            <a:srgbClr val="FAFBFD"/>
          </a:solidFill>
          <a:ln w="1016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Rounded Rectangle 35">
            <a:extLst>
              <a:ext uri="{FF2B5EF4-FFF2-40B4-BE49-F238E27FC236}">
                <a16:creationId xmlns:a16="http://schemas.microsoft.com/office/drawing/2014/main" id="{01FE9CDB-5A28-23B6-6DC7-2CD79CE015C5}"/>
              </a:ext>
            </a:extLst>
          </p:cNvPr>
          <p:cNvSpPr/>
          <p:nvPr/>
        </p:nvSpPr>
        <p:spPr>
          <a:xfrm>
            <a:off x="886968" y="5321808"/>
            <a:ext cx="256032" cy="228600"/>
          </a:xfrm>
          <a:prstGeom prst="roundRect">
            <a:avLst>
              <a:gd name="adj" fmla="val 8000"/>
            </a:avLst>
          </a:prstGeom>
          <a:solidFill>
            <a:srgbClr val="F2D36B"/>
          </a:solidFill>
          <a:ln w="7620">
            <a:solidFill>
              <a:srgbClr val="F2D3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id="{9F8961FE-A6EF-9559-0F72-152C3336DF4B}"/>
              </a:ext>
            </a:extLst>
          </p:cNvPr>
          <p:cNvSpPr txBox="1"/>
          <p:nvPr/>
        </p:nvSpPr>
        <p:spPr>
          <a:xfrm>
            <a:off x="1271016" y="5303520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80%</a:t>
            </a:r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id="{6C62655C-2DA9-2A4B-FB2B-5E5EDDE5D70C}"/>
              </a:ext>
            </a:extLst>
          </p:cNvPr>
          <p:cNvSpPr txBox="1"/>
          <p:nvPr/>
        </p:nvSpPr>
        <p:spPr>
          <a:xfrm>
            <a:off x="1837944" y="5303520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#F2D36B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id="{7766038B-22E1-02F3-745A-CA401BF7B701}"/>
              </a:ext>
            </a:extLst>
          </p:cNvPr>
          <p:cNvSpPr txBox="1"/>
          <p:nvPr/>
        </p:nvSpPr>
        <p:spPr>
          <a:xfrm>
            <a:off x="2770632" y="5294376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 gold.</a:t>
            </a:r>
          </a:p>
        </p:txBody>
      </p:sp>
      <p:sp>
        <p:nvSpPr>
          <p:cNvPr id="38" name="Rounded Rectangle 39">
            <a:extLst>
              <a:ext uri="{FF2B5EF4-FFF2-40B4-BE49-F238E27FC236}">
                <a16:creationId xmlns:a16="http://schemas.microsoft.com/office/drawing/2014/main" id="{58832E69-607E-4E2D-C8F8-34C88C8D3D65}"/>
              </a:ext>
            </a:extLst>
          </p:cNvPr>
          <p:cNvSpPr/>
          <p:nvPr/>
        </p:nvSpPr>
        <p:spPr>
          <a:xfrm>
            <a:off x="758952" y="5687568"/>
            <a:ext cx="5248656" cy="429768"/>
          </a:xfrm>
          <a:prstGeom prst="roundRect">
            <a:avLst>
              <a:gd name="adj" fmla="val 8000"/>
            </a:avLst>
          </a:prstGeom>
          <a:gradFill>
            <a:gsLst>
              <a:gs pos="24000">
                <a:schemeClr val="bg1">
                  <a:alpha val="61000"/>
                </a:schemeClr>
              </a:gs>
              <a:gs pos="87000">
                <a:srgbClr val="FAFBFD"/>
              </a:gs>
            </a:gsLst>
            <a:lin ang="10800000" scaled="0"/>
          </a:gradFill>
          <a:ln w="11430">
            <a:solidFill>
              <a:srgbClr val="E8EE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ounded Rectangle 40">
            <a:extLst>
              <a:ext uri="{FF2B5EF4-FFF2-40B4-BE49-F238E27FC236}">
                <a16:creationId xmlns:a16="http://schemas.microsoft.com/office/drawing/2014/main" id="{570616A5-CB19-CDC3-5EE3-EC237B418088}"/>
              </a:ext>
            </a:extLst>
          </p:cNvPr>
          <p:cNvSpPr/>
          <p:nvPr/>
        </p:nvSpPr>
        <p:spPr>
          <a:xfrm>
            <a:off x="886968" y="5788152"/>
            <a:ext cx="256032" cy="228600"/>
          </a:xfrm>
          <a:prstGeom prst="roundRect">
            <a:avLst>
              <a:gd name="adj" fmla="val 8000"/>
            </a:avLst>
          </a:prstGeom>
          <a:solidFill>
            <a:srgbClr val="FFF1B0"/>
          </a:solidFill>
          <a:ln w="7620">
            <a:solidFill>
              <a:srgbClr val="FFF1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Box 41">
            <a:extLst>
              <a:ext uri="{FF2B5EF4-FFF2-40B4-BE49-F238E27FC236}">
                <a16:creationId xmlns:a16="http://schemas.microsoft.com/office/drawing/2014/main" id="{93321A14-E35A-7E65-A9DE-111B2F1C1686}"/>
              </a:ext>
            </a:extLst>
          </p:cNvPr>
          <p:cNvSpPr txBox="1"/>
          <p:nvPr/>
        </p:nvSpPr>
        <p:spPr>
          <a:xfrm>
            <a:off x="1271016" y="5769864"/>
            <a:ext cx="493776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100%</a:t>
            </a: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id="{BA7498BB-48D5-BAB4-6C75-07F60ED2CB58}"/>
              </a:ext>
            </a:extLst>
          </p:cNvPr>
          <p:cNvSpPr txBox="1"/>
          <p:nvPr/>
        </p:nvSpPr>
        <p:spPr>
          <a:xfrm>
            <a:off x="1837944" y="5769864"/>
            <a:ext cx="914400" cy="1615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#FFF1B0</a:t>
            </a:r>
          </a:p>
        </p:txBody>
      </p:sp>
      <p:sp>
        <p:nvSpPr>
          <p:cNvPr id="42" name="TextBox 43">
            <a:extLst>
              <a:ext uri="{FF2B5EF4-FFF2-40B4-BE49-F238E27FC236}">
                <a16:creationId xmlns:a16="http://schemas.microsoft.com/office/drawing/2014/main" id="{4CFF571E-391D-B6F1-07DF-AFDD2496FD01}"/>
              </a:ext>
            </a:extLst>
          </p:cNvPr>
          <p:cNvSpPr txBox="1"/>
          <p:nvPr/>
        </p:nvSpPr>
        <p:spPr>
          <a:xfrm>
            <a:off x="2770632" y="5760720"/>
            <a:ext cx="2962656" cy="14465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4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Light gold lift at the tail.</a:t>
            </a:r>
          </a:p>
        </p:txBody>
      </p:sp>
      <p:sp>
        <p:nvSpPr>
          <p:cNvPr id="43" name="TextBox 44">
            <a:extLst>
              <a:ext uri="{FF2B5EF4-FFF2-40B4-BE49-F238E27FC236}">
                <a16:creationId xmlns:a16="http://schemas.microsoft.com/office/drawing/2014/main" id="{46BBD738-F820-DE46-6523-B3768EFBA28A}"/>
              </a:ext>
            </a:extLst>
          </p:cNvPr>
          <p:cNvSpPr txBox="1"/>
          <p:nvPr/>
        </p:nvSpPr>
        <p:spPr>
          <a:xfrm>
            <a:off x="6592824" y="1825003"/>
            <a:ext cx="237744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Sizing &amp; Preview</a:t>
            </a:r>
          </a:p>
        </p:txBody>
      </p:sp>
      <p:sp>
        <p:nvSpPr>
          <p:cNvPr id="44" name="Rectangle 45">
            <a:extLst>
              <a:ext uri="{FF2B5EF4-FFF2-40B4-BE49-F238E27FC236}">
                <a16:creationId xmlns:a16="http://schemas.microsoft.com/office/drawing/2014/main" id="{71B60F63-A175-2A0D-2A13-3AC91C586DA4}"/>
              </a:ext>
            </a:extLst>
          </p:cNvPr>
          <p:cNvSpPr/>
          <p:nvPr/>
        </p:nvSpPr>
        <p:spPr>
          <a:xfrm>
            <a:off x="6592824" y="2135899"/>
            <a:ext cx="3822191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Box 46">
            <a:extLst>
              <a:ext uri="{FF2B5EF4-FFF2-40B4-BE49-F238E27FC236}">
                <a16:creationId xmlns:a16="http://schemas.microsoft.com/office/drawing/2014/main" id="{421BD325-3D11-BD12-9837-73BF5C134D41}"/>
              </a:ext>
            </a:extLst>
          </p:cNvPr>
          <p:cNvSpPr txBox="1"/>
          <p:nvPr/>
        </p:nvSpPr>
        <p:spPr>
          <a:xfrm>
            <a:off x="6592824" y="2291347"/>
            <a:ext cx="141732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Width: 2 pt</a:t>
            </a:r>
          </a:p>
        </p:txBody>
      </p:sp>
      <p:sp>
        <p:nvSpPr>
          <p:cNvPr id="46" name="TextBox 47">
            <a:extLst>
              <a:ext uri="{FF2B5EF4-FFF2-40B4-BE49-F238E27FC236}">
                <a16:creationId xmlns:a16="http://schemas.microsoft.com/office/drawing/2014/main" id="{42E6A488-FF15-D963-9A0D-59B86ACDC8AF}"/>
              </a:ext>
            </a:extLst>
          </p:cNvPr>
          <p:cNvSpPr txBox="1"/>
          <p:nvPr/>
        </p:nvSpPr>
        <p:spPr>
          <a:xfrm>
            <a:off x="7991856" y="2291347"/>
            <a:ext cx="1600200" cy="16459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Style: Solid</a:t>
            </a:r>
          </a:p>
        </p:txBody>
      </p:sp>
      <p:sp>
        <p:nvSpPr>
          <p:cNvPr id="47" name="TextBox 48">
            <a:extLst>
              <a:ext uri="{FF2B5EF4-FFF2-40B4-BE49-F238E27FC236}">
                <a16:creationId xmlns:a16="http://schemas.microsoft.com/office/drawing/2014/main" id="{2F65A3D3-523D-EF65-5E80-DD5C229CBB1F}"/>
              </a:ext>
            </a:extLst>
          </p:cNvPr>
          <p:cNvSpPr txBox="1"/>
          <p:nvPr/>
        </p:nvSpPr>
        <p:spPr>
          <a:xfrm>
            <a:off x="6592824" y="258395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Long</a:t>
            </a:r>
          </a:p>
        </p:txBody>
      </p:sp>
      <p:sp>
        <p:nvSpPr>
          <p:cNvPr id="48" name="Rectangle 49">
            <a:extLst>
              <a:ext uri="{FF2B5EF4-FFF2-40B4-BE49-F238E27FC236}">
                <a16:creationId xmlns:a16="http://schemas.microsoft.com/office/drawing/2014/main" id="{142E49B4-B3E3-A56F-B0C9-5417391BD2D0}"/>
              </a:ext>
            </a:extLst>
          </p:cNvPr>
          <p:cNvSpPr/>
          <p:nvPr/>
        </p:nvSpPr>
        <p:spPr>
          <a:xfrm>
            <a:off x="7379208" y="2657107"/>
            <a:ext cx="2231136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50">
            <a:extLst>
              <a:ext uri="{FF2B5EF4-FFF2-40B4-BE49-F238E27FC236}">
                <a16:creationId xmlns:a16="http://schemas.microsoft.com/office/drawing/2014/main" id="{0C757270-F274-34D3-CB41-FD24AC55E28B}"/>
              </a:ext>
            </a:extLst>
          </p:cNvPr>
          <p:cNvSpPr txBox="1"/>
          <p:nvPr/>
        </p:nvSpPr>
        <p:spPr>
          <a:xfrm>
            <a:off x="9701784" y="258395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100%</a:t>
            </a:r>
          </a:p>
        </p:txBody>
      </p:sp>
      <p:sp>
        <p:nvSpPr>
          <p:cNvPr id="50" name="TextBox 51">
            <a:extLst>
              <a:ext uri="{FF2B5EF4-FFF2-40B4-BE49-F238E27FC236}">
                <a16:creationId xmlns:a16="http://schemas.microsoft.com/office/drawing/2014/main" id="{A7B844D0-A76B-287A-3275-D2570F7CF69D}"/>
              </a:ext>
            </a:extLst>
          </p:cNvPr>
          <p:cNvSpPr txBox="1"/>
          <p:nvPr/>
        </p:nvSpPr>
        <p:spPr>
          <a:xfrm>
            <a:off x="6592824" y="294971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Medium</a:t>
            </a:r>
          </a:p>
        </p:txBody>
      </p:sp>
      <p:sp>
        <p:nvSpPr>
          <p:cNvPr id="51" name="Rectangle 52">
            <a:extLst>
              <a:ext uri="{FF2B5EF4-FFF2-40B4-BE49-F238E27FC236}">
                <a16:creationId xmlns:a16="http://schemas.microsoft.com/office/drawing/2014/main" id="{B63DE104-5B46-1C4B-ED93-6D6B9F8CA0E0}"/>
              </a:ext>
            </a:extLst>
          </p:cNvPr>
          <p:cNvSpPr/>
          <p:nvPr/>
        </p:nvSpPr>
        <p:spPr>
          <a:xfrm>
            <a:off x="7379208" y="3022867"/>
            <a:ext cx="1508760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Box 53">
            <a:extLst>
              <a:ext uri="{FF2B5EF4-FFF2-40B4-BE49-F238E27FC236}">
                <a16:creationId xmlns:a16="http://schemas.microsoft.com/office/drawing/2014/main" id="{0F594503-C38F-0876-777F-4DAB6812B544}"/>
              </a:ext>
            </a:extLst>
          </p:cNvPr>
          <p:cNvSpPr txBox="1"/>
          <p:nvPr/>
        </p:nvSpPr>
        <p:spPr>
          <a:xfrm>
            <a:off x="8979408" y="294971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60-70%</a:t>
            </a:r>
          </a:p>
        </p:txBody>
      </p:sp>
      <p:sp>
        <p:nvSpPr>
          <p:cNvPr id="53" name="TextBox 54">
            <a:extLst>
              <a:ext uri="{FF2B5EF4-FFF2-40B4-BE49-F238E27FC236}">
                <a16:creationId xmlns:a16="http://schemas.microsoft.com/office/drawing/2014/main" id="{35E0E65A-99CD-8991-781A-08BCEB448088}"/>
              </a:ext>
            </a:extLst>
          </p:cNvPr>
          <p:cNvSpPr txBox="1"/>
          <p:nvPr/>
        </p:nvSpPr>
        <p:spPr>
          <a:xfrm>
            <a:off x="6592824" y="3315475"/>
            <a:ext cx="749808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Short</a:t>
            </a:r>
          </a:p>
        </p:txBody>
      </p:sp>
      <p:sp>
        <p:nvSpPr>
          <p:cNvPr id="54" name="Rectangle 55">
            <a:extLst>
              <a:ext uri="{FF2B5EF4-FFF2-40B4-BE49-F238E27FC236}">
                <a16:creationId xmlns:a16="http://schemas.microsoft.com/office/drawing/2014/main" id="{1DBDD198-2DA1-617B-2846-F4045F17C350}"/>
              </a:ext>
            </a:extLst>
          </p:cNvPr>
          <p:cNvSpPr/>
          <p:nvPr/>
        </p:nvSpPr>
        <p:spPr>
          <a:xfrm>
            <a:off x="7379208" y="3388627"/>
            <a:ext cx="256032" cy="54864"/>
          </a:xfrm>
          <a:prstGeom prst="rect">
            <a:avLst/>
          </a:prstGeom>
          <a:gradFill rotWithShape="1">
            <a:gsLst>
              <a:gs pos="0">
                <a:srgbClr val="A9791C"/>
              </a:gs>
              <a:gs pos="20000">
                <a:srgbClr val="C89A2A"/>
              </a:gs>
              <a:gs pos="50000">
                <a:srgbClr val="E6BF26"/>
              </a:gs>
              <a:gs pos="80000">
                <a:srgbClr val="F2D36B"/>
              </a:gs>
              <a:gs pos="100000">
                <a:srgbClr val="FFF1B0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56">
            <a:extLst>
              <a:ext uri="{FF2B5EF4-FFF2-40B4-BE49-F238E27FC236}">
                <a16:creationId xmlns:a16="http://schemas.microsoft.com/office/drawing/2014/main" id="{82D46BD1-2EE4-FC7D-9050-CB009ED84B9B}"/>
              </a:ext>
            </a:extLst>
          </p:cNvPr>
          <p:cNvSpPr txBox="1"/>
          <p:nvPr/>
        </p:nvSpPr>
        <p:spPr>
          <a:xfrm>
            <a:off x="7726680" y="3315475"/>
            <a:ext cx="768096" cy="1477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~10%</a:t>
            </a:r>
          </a:p>
        </p:txBody>
      </p:sp>
      <p:sp>
        <p:nvSpPr>
          <p:cNvPr id="56" name="TextBox 57">
            <a:extLst>
              <a:ext uri="{FF2B5EF4-FFF2-40B4-BE49-F238E27FC236}">
                <a16:creationId xmlns:a16="http://schemas.microsoft.com/office/drawing/2014/main" id="{4D0446C6-666C-D0DE-5FCD-EF72085B2379}"/>
              </a:ext>
            </a:extLst>
          </p:cNvPr>
          <p:cNvSpPr txBox="1"/>
          <p:nvPr/>
        </p:nvSpPr>
        <p:spPr>
          <a:xfrm>
            <a:off x="6592824" y="3749039"/>
            <a:ext cx="25603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80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PowerPoint Notes</a:t>
            </a:r>
          </a:p>
        </p:txBody>
      </p:sp>
      <p:sp>
        <p:nvSpPr>
          <p:cNvPr id="57" name="Rectangle 58">
            <a:extLst>
              <a:ext uri="{FF2B5EF4-FFF2-40B4-BE49-F238E27FC236}">
                <a16:creationId xmlns:a16="http://schemas.microsoft.com/office/drawing/2014/main" id="{BD8B378E-6807-01D5-D6EC-E4FD729F03C5}"/>
              </a:ext>
            </a:extLst>
          </p:cNvPr>
          <p:cNvSpPr/>
          <p:nvPr/>
        </p:nvSpPr>
        <p:spPr>
          <a:xfrm>
            <a:off x="6592824" y="4059936"/>
            <a:ext cx="3822191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xtBox 59">
            <a:extLst>
              <a:ext uri="{FF2B5EF4-FFF2-40B4-BE49-F238E27FC236}">
                <a16:creationId xmlns:a16="http://schemas.microsoft.com/office/drawing/2014/main" id="{C1BB2B1B-5B1A-E998-9B65-819251903032}"/>
              </a:ext>
            </a:extLst>
          </p:cNvPr>
          <p:cNvSpPr txBox="1"/>
          <p:nvPr/>
        </p:nvSpPr>
        <p:spPr>
          <a:xfrm>
            <a:off x="6757416" y="426110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Use the built-in line gradient, not images.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D83D4F48-0DD7-1563-5766-CA1F27846B7D}"/>
              </a:ext>
            </a:extLst>
          </p:cNvPr>
          <p:cNvSpPr txBox="1"/>
          <p:nvPr/>
        </p:nvSpPr>
        <p:spPr>
          <a:xfrm>
            <a:off x="6757416" y="453542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All gold decorative lines must share the same stops and percentages.</a:t>
            </a:r>
          </a:p>
        </p:txBody>
      </p:sp>
      <p:sp>
        <p:nvSpPr>
          <p:cNvPr id="60" name="TextBox 61">
            <a:extLst>
              <a:ext uri="{FF2B5EF4-FFF2-40B4-BE49-F238E27FC236}">
                <a16:creationId xmlns:a16="http://schemas.microsoft.com/office/drawing/2014/main" id="{E6FBB6C6-3B97-35EB-D907-DE45F3F42D73}"/>
              </a:ext>
            </a:extLst>
          </p:cNvPr>
          <p:cNvSpPr txBox="1"/>
          <p:nvPr/>
        </p:nvSpPr>
        <p:spPr>
          <a:xfrm>
            <a:off x="6757416" y="480974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Keep #E6BF26 fixed at 50% as the visual center.</a:t>
            </a:r>
          </a:p>
        </p:txBody>
      </p:sp>
      <p:sp>
        <p:nvSpPr>
          <p:cNvPr id="61" name="TextBox 62">
            <a:extLst>
              <a:ext uri="{FF2B5EF4-FFF2-40B4-BE49-F238E27FC236}">
                <a16:creationId xmlns:a16="http://schemas.microsoft.com/office/drawing/2014/main" id="{B875EBA7-7E49-6E80-D377-1B0AA250A4F4}"/>
              </a:ext>
            </a:extLst>
          </p:cNvPr>
          <p:cNvSpPr txBox="1"/>
          <p:nvPr/>
        </p:nvSpPr>
        <p:spPr>
          <a:xfrm>
            <a:off x="6757416" y="508406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Do not reorder stops or change their ratios.</a:t>
            </a:r>
          </a:p>
        </p:txBody>
      </p:sp>
      <p:sp>
        <p:nvSpPr>
          <p:cNvPr id="62" name="TextBox 63">
            <a:extLst>
              <a:ext uri="{FF2B5EF4-FFF2-40B4-BE49-F238E27FC236}">
                <a16:creationId xmlns:a16="http://schemas.microsoft.com/office/drawing/2014/main" id="{582B872C-B021-21CB-34A6-D3A0469DA7A2}"/>
              </a:ext>
            </a:extLst>
          </p:cNvPr>
          <p:cNvSpPr txBox="1"/>
          <p:nvPr/>
        </p:nvSpPr>
        <p:spPr>
          <a:xfrm>
            <a:off x="6757416" y="5358384"/>
            <a:ext cx="3657600" cy="1354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8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Maintain a balanced dark-to-light flow; avoid a one-sided metallic look.</a:t>
            </a:r>
          </a:p>
        </p:txBody>
      </p:sp>
      <p:sp>
        <p:nvSpPr>
          <p:cNvPr id="63" name="TextBox 64">
            <a:extLst>
              <a:ext uri="{FF2B5EF4-FFF2-40B4-BE49-F238E27FC236}">
                <a16:creationId xmlns:a16="http://schemas.microsoft.com/office/drawing/2014/main" id="{F86A7522-0024-E18E-52E1-B62CAF0EF0AE}"/>
              </a:ext>
            </a:extLst>
          </p:cNvPr>
          <p:cNvSpPr txBox="1"/>
          <p:nvPr/>
        </p:nvSpPr>
        <p:spPr>
          <a:xfrm>
            <a:off x="804672" y="6217920"/>
            <a:ext cx="978408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Gold Decorative Line    Linear Gradient, 0° (Left -&gt; Right)    0% #A9791C / 20% #C89A2A / 50% #E6BF26 / 80% #F2D36B / 100% #FFF1B0    Width: 2 pt, Solid</a:t>
            </a:r>
          </a:p>
        </p:txBody>
      </p:sp>
    </p:spTree>
    <p:extLst>
      <p:ext uri="{BB962C8B-B14F-4D97-AF65-F5344CB8AC3E}">
        <p14:creationId xmlns:p14="http://schemas.microsoft.com/office/powerpoint/2010/main" val="396846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">
            <a:extLst>
              <a:ext uri="{FF2B5EF4-FFF2-40B4-BE49-F238E27FC236}">
                <a16:creationId xmlns:a16="http://schemas.microsoft.com/office/drawing/2014/main" id="{C1DE8FC0-66BA-D269-9953-BE1D3D3E1F80}"/>
              </a:ext>
            </a:extLst>
          </p:cNvPr>
          <p:cNvSpPr/>
          <p:nvPr/>
        </p:nvSpPr>
        <p:spPr>
          <a:xfrm>
            <a:off x="4199526" y="1601964"/>
            <a:ext cx="3712022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Rounded Rectangle 3">
            <a:extLst>
              <a:ext uri="{FF2B5EF4-FFF2-40B4-BE49-F238E27FC236}">
                <a16:creationId xmlns:a16="http://schemas.microsoft.com/office/drawing/2014/main" id="{7FEB3C79-1378-9C8F-10AB-A4D02DBC9F3E}"/>
              </a:ext>
            </a:extLst>
          </p:cNvPr>
          <p:cNvSpPr/>
          <p:nvPr/>
        </p:nvSpPr>
        <p:spPr>
          <a:xfrm>
            <a:off x="8177254" y="1601964"/>
            <a:ext cx="3246120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8AD60B21-71FE-F86A-560D-CB7DF13C6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Table Patterns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314D347-4449-0C04-5534-B45E0AE9B1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F819BDFB-B7A2-DA27-1BFE-B21B03886232}"/>
              </a:ext>
            </a:extLst>
          </p:cNvPr>
          <p:cNvSpPr txBox="1"/>
          <p:nvPr/>
        </p:nvSpPr>
        <p:spPr>
          <a:xfrm>
            <a:off x="460800" y="1170432"/>
            <a:ext cx="9966960" cy="2308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Reusable PPT table families that keep hierarchy clear while adapting to comparison, list, and executive-summary business needs.</a:t>
            </a: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BABD1E80-7988-C45F-339D-D59DD1C12E8E}"/>
              </a:ext>
            </a:extLst>
          </p:cNvPr>
          <p:cNvSpPr/>
          <p:nvPr/>
        </p:nvSpPr>
        <p:spPr>
          <a:xfrm>
            <a:off x="721537" y="1601964"/>
            <a:ext cx="3246120" cy="4237824"/>
          </a:xfrm>
          <a:prstGeom prst="roundRect">
            <a:avLst>
              <a:gd name="adj" fmla="val 2787"/>
            </a:avLst>
          </a:prstGeom>
          <a:solidFill>
            <a:srgbClr val="FFFFFF"/>
          </a:solidFill>
          <a:ln w="1270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35C8C68C-9DCE-C1A7-293D-F929CFF862D4}"/>
              </a:ext>
            </a:extLst>
          </p:cNvPr>
          <p:cNvSpPr/>
          <p:nvPr/>
        </p:nvSpPr>
        <p:spPr>
          <a:xfrm>
            <a:off x="922705" y="1766556"/>
            <a:ext cx="290902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45DD046A-2E42-521D-A752-A629068075D2}"/>
              </a:ext>
            </a:extLst>
          </p:cNvPr>
          <p:cNvSpPr txBox="1"/>
          <p:nvPr/>
        </p:nvSpPr>
        <p:spPr>
          <a:xfrm>
            <a:off x="1920019" y="1855127"/>
            <a:ext cx="9144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Difference-led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1BF8FE33-7D58-A007-6782-E91B838B3637}"/>
              </a:ext>
            </a:extLst>
          </p:cNvPr>
          <p:cNvSpPr txBox="1"/>
          <p:nvPr/>
        </p:nvSpPr>
        <p:spPr>
          <a:xfrm>
            <a:off x="922705" y="2214612"/>
            <a:ext cx="265176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Comparison Table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5A65E8E-1593-90BD-D1EF-66B73D38BCFE}"/>
              </a:ext>
            </a:extLst>
          </p:cNvPr>
          <p:cNvSpPr txBox="1"/>
          <p:nvPr/>
        </p:nvSpPr>
        <p:spPr>
          <a:xfrm>
            <a:off x="922705" y="2507220"/>
            <a:ext cx="274320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clear column contrast and selective accent fills to make trade-offs visible at a glance.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6C735056-915C-824B-AC56-DE16799CB867}"/>
              </a:ext>
            </a:extLst>
          </p:cNvPr>
          <p:cNvSpPr/>
          <p:nvPr/>
        </p:nvSpPr>
        <p:spPr>
          <a:xfrm>
            <a:off x="922705" y="2927844"/>
            <a:ext cx="28346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Table 9">
            <a:extLst>
              <a:ext uri="{FF2B5EF4-FFF2-40B4-BE49-F238E27FC236}">
                <a16:creationId xmlns:a16="http://schemas.microsoft.com/office/drawing/2014/main" id="{65EB4D83-3016-967B-4E5D-7EFBB4B86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89805"/>
              </p:ext>
            </p:extLst>
          </p:nvPr>
        </p:nvGraphicFramePr>
        <p:xfrm>
          <a:off x="923235" y="3092436"/>
          <a:ext cx="2834110" cy="1895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Feature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Plan A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Plan B</a:t>
                      </a:r>
                    </a:p>
                  </a:txBody>
                  <a:tcPr anchor="ctr">
                    <a:solidFill>
                      <a:srgbClr val="F6FA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Setup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Fast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A9791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Requires vendor onboarding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Cost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Lower fixed cost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Higher but more scalable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Risk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>
                          <a:solidFill>
                            <a:srgbClr val="B4231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Manual QA needed</a:t>
                      </a:r>
                    </a:p>
                  </a:txBody>
                  <a:tcPr>
                    <a:solidFill>
                      <a:srgbClr val="FFF1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27A4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Governed rollout flow</a:t>
                      </a:r>
                    </a:p>
                  </a:txBody>
                  <a:tcPr>
                    <a:solidFill>
                      <a:srgbClr val="F4F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Fit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Pilot / lean teams</a:t>
                      </a:r>
                    </a:p>
                  </a:txBody>
                  <a:tcPr>
                    <a:solidFill>
                      <a:srgbClr val="F6FA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0" dirty="0">
                          <a:solidFill>
                            <a:srgbClr val="A9791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Enterprise / long-term</a:t>
                      </a:r>
                    </a:p>
                  </a:txBody>
                  <a:tcPr>
                    <a:solidFill>
                      <a:srgbClr val="FFF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TextBox 10">
            <a:extLst>
              <a:ext uri="{FF2B5EF4-FFF2-40B4-BE49-F238E27FC236}">
                <a16:creationId xmlns:a16="http://schemas.microsoft.com/office/drawing/2014/main" id="{D9AFB479-D3A2-DF6E-9F1D-9B016CC6BB4F}"/>
              </a:ext>
            </a:extLst>
          </p:cNvPr>
          <p:cNvSpPr txBox="1"/>
          <p:nvPr/>
        </p:nvSpPr>
        <p:spPr>
          <a:xfrm>
            <a:off x="922705" y="5160688"/>
            <a:ext cx="274320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en-US"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75F7C2E1-58C1-6CBD-08E3-EC84159E15D2}"/>
              </a:ext>
            </a:extLst>
          </p:cNvPr>
          <p:cNvSpPr txBox="1"/>
          <p:nvPr/>
        </p:nvSpPr>
        <p:spPr>
          <a:xfrm>
            <a:off x="922705" y="5361856"/>
            <a:ext cx="274320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Vendor selection, plan comparison, pricing options, and before / after discussions.</a:t>
            </a:r>
          </a:p>
        </p:txBody>
      </p:sp>
      <p:sp>
        <p:nvSpPr>
          <p:cNvPr id="15" name="Rounded Rectangle 13">
            <a:extLst>
              <a:ext uri="{FF2B5EF4-FFF2-40B4-BE49-F238E27FC236}">
                <a16:creationId xmlns:a16="http://schemas.microsoft.com/office/drawing/2014/main" id="{EE211D7D-9324-44D3-B5AF-759A1BF80EE1}"/>
              </a:ext>
            </a:extLst>
          </p:cNvPr>
          <p:cNvSpPr/>
          <p:nvPr/>
        </p:nvSpPr>
        <p:spPr>
          <a:xfrm>
            <a:off x="4406598" y="1766556"/>
            <a:ext cx="332654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44D9B8C4-E7F3-3997-C144-5CADDB2B82A4}"/>
              </a:ext>
            </a:extLst>
          </p:cNvPr>
          <p:cNvSpPr txBox="1"/>
          <p:nvPr/>
        </p:nvSpPr>
        <p:spPr>
          <a:xfrm>
            <a:off x="5547052" y="1855127"/>
            <a:ext cx="104564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Readability-led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5C8CD6DA-DFAA-F52A-75B9-5F72AD357B61}"/>
              </a:ext>
            </a:extLst>
          </p:cNvPr>
          <p:cNvSpPr txBox="1"/>
          <p:nvPr/>
        </p:nvSpPr>
        <p:spPr>
          <a:xfrm>
            <a:off x="4425060" y="2214612"/>
            <a:ext cx="3032356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Table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1B2B950A-7FFD-D44E-9B86-22055A4CD713}"/>
              </a:ext>
            </a:extLst>
          </p:cNvPr>
          <p:cNvSpPr txBox="1"/>
          <p:nvPr/>
        </p:nvSpPr>
        <p:spPr>
          <a:xfrm>
            <a:off x="4418498" y="2507220"/>
            <a:ext cx="313692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restrained striping, stable alignment, and neutral text so long lists remain easy to scan.</a:t>
            </a: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BE02F2C-C37E-C35F-3756-064F91132239}"/>
              </a:ext>
            </a:extLst>
          </p:cNvPr>
          <p:cNvSpPr/>
          <p:nvPr/>
        </p:nvSpPr>
        <p:spPr>
          <a:xfrm>
            <a:off x="4411936" y="2927844"/>
            <a:ext cx="3241484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0" name="Table 18">
            <a:extLst>
              <a:ext uri="{FF2B5EF4-FFF2-40B4-BE49-F238E27FC236}">
                <a16:creationId xmlns:a16="http://schemas.microsoft.com/office/drawing/2014/main" id="{AFC21021-8E1B-4A39-2501-B46AF8F74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18451"/>
              </p:ext>
            </p:extLst>
          </p:nvPr>
        </p:nvGraphicFramePr>
        <p:xfrm>
          <a:off x="4414328" y="3092436"/>
          <a:ext cx="3203347" cy="1952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1000" b="1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No.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Action Item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Owner</a:t>
                      </a:r>
                    </a:p>
                  </a:txBody>
                  <a:tcPr anchor="ctr">
                    <a:solidFill>
                      <a:srgbClr val="1473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01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Finalize narrative headline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PM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91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02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Confirm product screenshots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Design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913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03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Align KPI wording with sales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Biz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04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Review presentation flow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Lead</a:t>
                      </a:r>
                    </a:p>
                  </a:txBody>
                  <a:tcPr anchor="ctr"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105">
                <a:tc>
                  <a:txBody>
                    <a:bodyPr/>
                    <a:lstStyle/>
                    <a:p>
                      <a:pPr algn="ctr"/>
                      <a:r>
                        <a:rPr sz="9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05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900" b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Export final client deck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Ops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" name="TextBox 19">
            <a:extLst>
              <a:ext uri="{FF2B5EF4-FFF2-40B4-BE49-F238E27FC236}">
                <a16:creationId xmlns:a16="http://schemas.microsoft.com/office/drawing/2014/main" id="{011CB1F2-88FA-6FE3-E5A7-5E56FEE00DAF}"/>
              </a:ext>
            </a:extLst>
          </p:cNvPr>
          <p:cNvSpPr txBox="1"/>
          <p:nvPr/>
        </p:nvSpPr>
        <p:spPr>
          <a:xfrm>
            <a:off x="4418498" y="5160688"/>
            <a:ext cx="313692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</a:p>
        </p:txBody>
      </p:sp>
      <p:sp>
        <p:nvSpPr>
          <p:cNvPr id="22" name="TextBox 20">
            <a:extLst>
              <a:ext uri="{FF2B5EF4-FFF2-40B4-BE49-F238E27FC236}">
                <a16:creationId xmlns:a16="http://schemas.microsoft.com/office/drawing/2014/main" id="{4CDC685C-EB82-931F-70AD-81CC59A23F01}"/>
              </a:ext>
            </a:extLst>
          </p:cNvPr>
          <p:cNvSpPr txBox="1"/>
          <p:nvPr/>
        </p:nvSpPr>
        <p:spPr>
          <a:xfrm>
            <a:off x="4418498" y="5361856"/>
            <a:ext cx="313692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lists, rollout trackers, meeting actions, checkpoints, and owner-based coordination.</a:t>
            </a:r>
          </a:p>
        </p:txBody>
      </p:sp>
      <p:sp>
        <p:nvSpPr>
          <p:cNvPr id="24" name="Rounded Rectangle 22">
            <a:extLst>
              <a:ext uri="{FF2B5EF4-FFF2-40B4-BE49-F238E27FC236}">
                <a16:creationId xmlns:a16="http://schemas.microsoft.com/office/drawing/2014/main" id="{A468E421-2ABB-8ED3-DA51-B2B6A8ED2675}"/>
              </a:ext>
            </a:extLst>
          </p:cNvPr>
          <p:cNvSpPr/>
          <p:nvPr/>
        </p:nvSpPr>
        <p:spPr>
          <a:xfrm>
            <a:off x="8341847" y="1766556"/>
            <a:ext cx="2909028" cy="310896"/>
          </a:xfrm>
          <a:prstGeom prst="roundRect">
            <a:avLst/>
          </a:prstGeom>
          <a:solidFill>
            <a:srgbClr val="F3F7FC"/>
          </a:solidFill>
          <a:ln w="10160">
            <a:solidFill>
              <a:srgbClr val="DCE5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3">
            <a:extLst>
              <a:ext uri="{FF2B5EF4-FFF2-40B4-BE49-F238E27FC236}">
                <a16:creationId xmlns:a16="http://schemas.microsoft.com/office/drawing/2014/main" id="{4C5A8798-7B63-50E7-DFB5-C80D31D52206}"/>
              </a:ext>
            </a:extLst>
          </p:cNvPr>
          <p:cNvSpPr txBox="1"/>
          <p:nvPr/>
        </p:nvSpPr>
        <p:spPr>
          <a:xfrm>
            <a:off x="9339161" y="1855127"/>
            <a:ext cx="914400" cy="1538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KPI-led</a:t>
            </a: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75E910D1-C2E7-0676-3AD3-8712E139B677}"/>
              </a:ext>
            </a:extLst>
          </p:cNvPr>
          <p:cNvSpPr txBox="1"/>
          <p:nvPr/>
        </p:nvSpPr>
        <p:spPr>
          <a:xfrm>
            <a:off x="8341847" y="2214612"/>
            <a:ext cx="2651760" cy="2560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50" b="1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Summary Table</a:t>
            </a:r>
          </a:p>
        </p:txBody>
      </p:sp>
      <p:sp>
        <p:nvSpPr>
          <p:cNvPr id="27" name="TextBox 25">
            <a:extLst>
              <a:ext uri="{FF2B5EF4-FFF2-40B4-BE49-F238E27FC236}">
                <a16:creationId xmlns:a16="http://schemas.microsoft.com/office/drawing/2014/main" id="{96234A68-DF61-5CB6-37CD-391199912D9F}"/>
              </a:ext>
            </a:extLst>
          </p:cNvPr>
          <p:cNvSpPr txBox="1"/>
          <p:nvPr/>
        </p:nvSpPr>
        <p:spPr>
          <a:xfrm>
            <a:off x="8341847" y="2507220"/>
            <a:ext cx="2743200" cy="2954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6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compact labels plus oversized values so the table behaves like a quick executive dashboard.</a:t>
            </a: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C972A4BB-1314-CD10-6464-ADB8788929C6}"/>
              </a:ext>
            </a:extLst>
          </p:cNvPr>
          <p:cNvSpPr/>
          <p:nvPr/>
        </p:nvSpPr>
        <p:spPr>
          <a:xfrm>
            <a:off x="8341847" y="2927844"/>
            <a:ext cx="2834640" cy="19050"/>
          </a:xfrm>
          <a:prstGeom prst="rect">
            <a:avLst/>
          </a:prstGeom>
          <a:solidFill>
            <a:srgbClr val="E8EE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9" name="Table 27">
            <a:extLst>
              <a:ext uri="{FF2B5EF4-FFF2-40B4-BE49-F238E27FC236}">
                <a16:creationId xmlns:a16="http://schemas.microsoft.com/office/drawing/2014/main" id="{84E6E6FB-FD06-035D-6D84-AB786E8509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247112"/>
              </p:ext>
            </p:extLst>
          </p:nvPr>
        </p:nvGraphicFramePr>
        <p:xfrm>
          <a:off x="8341846" y="3092436"/>
          <a:ext cx="2834639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1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2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1000" b="1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Metric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000" b="1" dirty="0">
                          <a:solidFill>
                            <a:srgbClr val="1473E5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Value</a:t>
                      </a:r>
                    </a:p>
                  </a:txBody>
                  <a:tcPr anchor="ctr">
                    <a:solidFill>
                      <a:srgbClr val="F3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Revenue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+ 28%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 dirty="0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CAC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 dirty="0">
                          <a:solidFill>
                            <a:srgbClr val="127A4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- 12%</a:t>
                      </a:r>
                    </a:p>
                  </a:txBody>
                  <a:tcPr>
                    <a:solidFill>
                      <a:srgbClr val="FA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l"/>
                      <a:r>
                        <a:rPr sz="900" b="1">
                          <a:solidFill>
                            <a:srgbClr val="555C6A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Pipeline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750" b="1" dirty="0">
                          <a:solidFill>
                            <a:srgbClr val="11111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34 Deals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TextBox 28">
            <a:extLst>
              <a:ext uri="{FF2B5EF4-FFF2-40B4-BE49-F238E27FC236}">
                <a16:creationId xmlns:a16="http://schemas.microsoft.com/office/drawing/2014/main" id="{6776432A-B04E-EA5A-8BDD-3D9A9A5FE3D1}"/>
              </a:ext>
            </a:extLst>
          </p:cNvPr>
          <p:cNvSpPr txBox="1"/>
          <p:nvPr/>
        </p:nvSpPr>
        <p:spPr>
          <a:xfrm>
            <a:off x="8341847" y="5160688"/>
            <a:ext cx="2743200" cy="1414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19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058A51BB-722F-4783-3B0C-3DC9EDACAA4F}"/>
              </a:ext>
            </a:extLst>
          </p:cNvPr>
          <p:cNvSpPr txBox="1"/>
          <p:nvPr/>
        </p:nvSpPr>
        <p:spPr>
          <a:xfrm>
            <a:off x="8341847" y="5361856"/>
            <a:ext cx="2743200" cy="27699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 updates, campaign recap, monthly reporting, and management summary slides.</a:t>
            </a: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625E00C8-3ED4-BF34-674E-7F2061E8C622}"/>
              </a:ext>
            </a:extLst>
          </p:cNvPr>
          <p:cNvSpPr txBox="1"/>
          <p:nvPr/>
        </p:nvSpPr>
        <p:spPr>
          <a:xfrm>
            <a:off x="566928" y="6062004"/>
            <a:ext cx="9692640" cy="14311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30" b="0" dirty="0">
                <a:solidFill>
                  <a:srgbClr val="555C6A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Rule: Copy one pattern family per slide, keep the header style consistent, and only use accent fills where the hierarchy truly needs emphasis.</a:t>
            </a:r>
          </a:p>
        </p:txBody>
      </p:sp>
    </p:spTree>
    <p:extLst>
      <p:ext uri="{BB962C8B-B14F-4D97-AF65-F5344CB8AC3E}">
        <p14:creationId xmlns:p14="http://schemas.microsoft.com/office/powerpoint/2010/main" val="1809694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F2663BE-4806-6D67-7F09-27C2E16F5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rgbClr val="2F2F36"/>
                </a:solidFill>
                <a:ea typeface="Calibri" pitchFamily="34" charset="-122"/>
                <a:cs typeface="Calibri" pitchFamily="34" charset="-120"/>
              </a:rPr>
              <a:t>Standard Data Table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032BA2B-FD43-2111-00F1-43415976E5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269E1DB-E9E1-4DB4-787B-78C7529161D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Core layout for structured comparison and data reporting.</a:t>
            </a:r>
            <a:endParaRPr lang="en-US" altLang="zh-TW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10CD212A-9C87-9ACB-DB25-CBAE1526F6E8}"/>
              </a:ext>
            </a:extLst>
          </p:cNvPr>
          <p:cNvSpPr/>
          <p:nvPr/>
        </p:nvSpPr>
        <p:spPr>
          <a:xfrm>
            <a:off x="1637969" y="1897142"/>
            <a:ext cx="8412480" cy="3611880"/>
          </a:xfrm>
          <a:prstGeom prst="roundRect">
            <a:avLst>
              <a:gd name="adj" fmla="val 2532"/>
            </a:avLst>
          </a:prstGeom>
          <a:noFill/>
          <a:ln w="19050">
            <a:solidFill>
              <a:srgbClr val="DCE5F0"/>
            </a:solidFill>
            <a:prstDash val="solid"/>
          </a:ln>
          <a:effectLst>
            <a:outerShdw blurRad="101600" dist="25400" dir="8100000" algn="bl" rotWithShape="0">
              <a:srgbClr val="1473E5">
                <a:alpha val="7000"/>
              </a:srgbClr>
            </a:outerShdw>
          </a:effectLst>
        </p:spPr>
        <p:txBody>
          <a:bodyPr/>
          <a:lstStyle/>
          <a:p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id="{CA5A8627-7126-A4AE-2FE8-62111C0537A7}"/>
              </a:ext>
            </a:extLst>
          </p:cNvPr>
          <p:cNvSpPr/>
          <p:nvPr/>
        </p:nvSpPr>
        <p:spPr>
          <a:xfrm>
            <a:off x="1637969" y="1897142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+mj-lt"/>
            </a:endParaRPr>
          </a:p>
        </p:txBody>
      </p:sp>
      <p:sp>
        <p:nvSpPr>
          <p:cNvPr id="7" name="Text 7">
            <a:extLst>
              <a:ext uri="{FF2B5EF4-FFF2-40B4-BE49-F238E27FC236}">
                <a16:creationId xmlns:a16="http://schemas.microsoft.com/office/drawing/2014/main" id="{D1DBFAC8-11CD-3890-1C44-B5AEE2B38692}"/>
              </a:ext>
            </a:extLst>
          </p:cNvPr>
          <p:cNvSpPr/>
          <p:nvPr/>
        </p:nvSpPr>
        <p:spPr>
          <a:xfrm>
            <a:off x="1775129" y="1915430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Product / Service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8">
            <a:extLst>
              <a:ext uri="{FF2B5EF4-FFF2-40B4-BE49-F238E27FC236}">
                <a16:creationId xmlns:a16="http://schemas.microsoft.com/office/drawing/2014/main" id="{BDC6399A-9D70-A319-8710-AFF14B343D02}"/>
              </a:ext>
            </a:extLst>
          </p:cNvPr>
          <p:cNvSpPr/>
          <p:nvPr/>
        </p:nvSpPr>
        <p:spPr>
          <a:xfrm>
            <a:off x="3969689" y="1915430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Category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9">
            <a:extLst>
              <a:ext uri="{FF2B5EF4-FFF2-40B4-BE49-F238E27FC236}">
                <a16:creationId xmlns:a16="http://schemas.microsoft.com/office/drawing/2014/main" id="{BC7F98C2-B4C8-2DFF-91C7-18A930036B41}"/>
              </a:ext>
            </a:extLst>
          </p:cNvPr>
          <p:cNvSpPr/>
          <p:nvPr/>
        </p:nvSpPr>
        <p:spPr>
          <a:xfrm>
            <a:off x="552416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Q1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10">
            <a:extLst>
              <a:ext uri="{FF2B5EF4-FFF2-40B4-BE49-F238E27FC236}">
                <a16:creationId xmlns:a16="http://schemas.microsoft.com/office/drawing/2014/main" id="{B890FA60-B35B-C9D0-BF2F-532D19CF502A}"/>
              </a:ext>
            </a:extLst>
          </p:cNvPr>
          <p:cNvSpPr/>
          <p:nvPr/>
        </p:nvSpPr>
        <p:spPr>
          <a:xfrm>
            <a:off x="6987209" y="1915430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Q2 Revenue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 11">
            <a:extLst>
              <a:ext uri="{FF2B5EF4-FFF2-40B4-BE49-F238E27FC236}">
                <a16:creationId xmlns:a16="http://schemas.microsoft.com/office/drawing/2014/main" id="{EFAA3E7A-AD3C-BC0A-FE86-EAE1C3C7DE6D}"/>
              </a:ext>
            </a:extLst>
          </p:cNvPr>
          <p:cNvSpPr/>
          <p:nvPr/>
        </p:nvSpPr>
        <p:spPr>
          <a:xfrm>
            <a:off x="8450249" y="1915430"/>
            <a:ext cx="8483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Growth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12">
            <a:extLst>
              <a:ext uri="{FF2B5EF4-FFF2-40B4-BE49-F238E27FC236}">
                <a16:creationId xmlns:a16="http://schemas.microsoft.com/office/drawing/2014/main" id="{77A6B97E-9803-32B8-66C7-58604A16B0B5}"/>
              </a:ext>
            </a:extLst>
          </p:cNvPr>
          <p:cNvSpPr/>
          <p:nvPr/>
        </p:nvSpPr>
        <p:spPr>
          <a:xfrm>
            <a:off x="9435548" y="1915430"/>
            <a:ext cx="523461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A6F9CA92-F961-E2B2-28E9-94574CAA21FA}"/>
              </a:ext>
            </a:extLst>
          </p:cNvPr>
          <p:cNvSpPr/>
          <p:nvPr/>
        </p:nvSpPr>
        <p:spPr>
          <a:xfrm>
            <a:off x="1775129" y="243447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Vision Analytics Pro</a:t>
            </a:r>
            <a:endParaRPr lang="en-US" sz="10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 15">
            <a:extLst>
              <a:ext uri="{FF2B5EF4-FFF2-40B4-BE49-F238E27FC236}">
                <a16:creationId xmlns:a16="http://schemas.microsoft.com/office/drawing/2014/main" id="{A64E5786-219A-F8EE-698B-D72A180EDCF1}"/>
              </a:ext>
            </a:extLst>
          </p:cNvPr>
          <p:cNvSpPr/>
          <p:nvPr/>
        </p:nvSpPr>
        <p:spPr>
          <a:xfrm>
            <a:off x="3969689" y="243447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SaaS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7835072D-8929-816B-2A30-C83F9BAE664A}"/>
              </a:ext>
            </a:extLst>
          </p:cNvPr>
          <p:cNvSpPr/>
          <p:nvPr/>
        </p:nvSpPr>
        <p:spPr>
          <a:xfrm>
            <a:off x="552416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$1,240,000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820CAD27-EE8E-99FD-941B-0423DB7381D2}"/>
              </a:ext>
            </a:extLst>
          </p:cNvPr>
          <p:cNvSpPr/>
          <p:nvPr/>
        </p:nvSpPr>
        <p:spPr>
          <a:xfrm>
            <a:off x="6987209" y="243447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$1,580,000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65E39802-6231-1D8E-E73D-7034E7F47894}"/>
              </a:ext>
            </a:extLst>
          </p:cNvPr>
          <p:cNvSpPr/>
          <p:nvPr/>
        </p:nvSpPr>
        <p:spPr>
          <a:xfrm>
            <a:off x="8450249" y="243447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+27.4%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7AFBEE97-8909-4EB7-B05A-06AA768230BE}"/>
              </a:ext>
            </a:extLst>
          </p:cNvPr>
          <p:cNvSpPr/>
          <p:nvPr/>
        </p:nvSpPr>
        <p:spPr>
          <a:xfrm>
            <a:off x="9437098" y="243447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2D984536-C413-9CB0-8686-7C131DBED2EB}"/>
              </a:ext>
            </a:extLst>
          </p:cNvPr>
          <p:cNvSpPr/>
          <p:nvPr/>
        </p:nvSpPr>
        <p:spPr>
          <a:xfrm>
            <a:off x="1651077" y="2866406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0" name="Text 22">
            <a:extLst>
              <a:ext uri="{FF2B5EF4-FFF2-40B4-BE49-F238E27FC236}">
                <a16:creationId xmlns:a16="http://schemas.microsoft.com/office/drawing/2014/main" id="{8DDC8007-66AC-A3F0-FC16-5F3D9A3CAFBA}"/>
              </a:ext>
            </a:extLst>
          </p:cNvPr>
          <p:cNvSpPr/>
          <p:nvPr/>
        </p:nvSpPr>
        <p:spPr>
          <a:xfrm>
            <a:off x="1775129" y="2939558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Edge Connector Suite</a:t>
            </a:r>
            <a:endParaRPr lang="en-US" sz="1050" dirty="0">
              <a:latin typeface="Calibr"/>
            </a:endParaRPr>
          </a:p>
        </p:txBody>
      </p:sp>
      <p:sp>
        <p:nvSpPr>
          <p:cNvPr id="21" name="Text 23">
            <a:extLst>
              <a:ext uri="{FF2B5EF4-FFF2-40B4-BE49-F238E27FC236}">
                <a16:creationId xmlns:a16="http://schemas.microsoft.com/office/drawing/2014/main" id="{98AD9F17-9444-DCD9-1AF1-79416969325E}"/>
              </a:ext>
            </a:extLst>
          </p:cNvPr>
          <p:cNvSpPr/>
          <p:nvPr/>
        </p:nvSpPr>
        <p:spPr>
          <a:xfrm>
            <a:off x="3969689" y="2939558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Hardware</a:t>
            </a:r>
            <a:endParaRPr lang="en-US" sz="1000" dirty="0">
              <a:latin typeface="Calibr"/>
            </a:endParaRPr>
          </a:p>
        </p:txBody>
      </p:sp>
      <p:sp>
        <p:nvSpPr>
          <p:cNvPr id="22" name="Text 24">
            <a:extLst>
              <a:ext uri="{FF2B5EF4-FFF2-40B4-BE49-F238E27FC236}">
                <a16:creationId xmlns:a16="http://schemas.microsoft.com/office/drawing/2014/main" id="{7E9E0E38-B4EA-BC74-0AF0-02DF0A9C1F44}"/>
              </a:ext>
            </a:extLst>
          </p:cNvPr>
          <p:cNvSpPr/>
          <p:nvPr/>
        </p:nvSpPr>
        <p:spPr>
          <a:xfrm>
            <a:off x="552416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820,500</a:t>
            </a:r>
            <a:endParaRPr lang="en-US" sz="1000" dirty="0">
              <a:latin typeface="Calibr"/>
            </a:endParaRPr>
          </a:p>
        </p:txBody>
      </p:sp>
      <p:sp>
        <p:nvSpPr>
          <p:cNvPr id="23" name="Text 25">
            <a:extLst>
              <a:ext uri="{FF2B5EF4-FFF2-40B4-BE49-F238E27FC236}">
                <a16:creationId xmlns:a16="http://schemas.microsoft.com/office/drawing/2014/main" id="{8CACD588-E965-B99E-F42C-B2A30D131E26}"/>
              </a:ext>
            </a:extLst>
          </p:cNvPr>
          <p:cNvSpPr/>
          <p:nvPr/>
        </p:nvSpPr>
        <p:spPr>
          <a:xfrm>
            <a:off x="6987209" y="2939558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910,200</a:t>
            </a:r>
            <a:endParaRPr lang="en-US" sz="1000" dirty="0">
              <a:latin typeface="Calibr"/>
            </a:endParaRPr>
          </a:p>
        </p:txBody>
      </p:sp>
      <p:sp>
        <p:nvSpPr>
          <p:cNvPr id="24" name="Text 26">
            <a:extLst>
              <a:ext uri="{FF2B5EF4-FFF2-40B4-BE49-F238E27FC236}">
                <a16:creationId xmlns:a16="http://schemas.microsoft.com/office/drawing/2014/main" id="{C49A64CC-C1F2-F97F-C32A-EB6621983145}"/>
              </a:ext>
            </a:extLst>
          </p:cNvPr>
          <p:cNvSpPr/>
          <p:nvPr/>
        </p:nvSpPr>
        <p:spPr>
          <a:xfrm>
            <a:off x="8450249" y="2939558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+10.9%</a:t>
            </a:r>
            <a:endParaRPr lang="en-US" sz="1000" dirty="0">
              <a:latin typeface="Calibr"/>
            </a:endParaRPr>
          </a:p>
        </p:txBody>
      </p:sp>
      <p:sp>
        <p:nvSpPr>
          <p:cNvPr id="25" name="Text 27">
            <a:extLst>
              <a:ext uri="{FF2B5EF4-FFF2-40B4-BE49-F238E27FC236}">
                <a16:creationId xmlns:a16="http://schemas.microsoft.com/office/drawing/2014/main" id="{BE18D8EA-56C6-5F20-C581-7F57C3082F9D}"/>
              </a:ext>
            </a:extLst>
          </p:cNvPr>
          <p:cNvSpPr/>
          <p:nvPr/>
        </p:nvSpPr>
        <p:spPr>
          <a:xfrm>
            <a:off x="9437098" y="2939558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26" name="Text 29">
            <a:extLst>
              <a:ext uri="{FF2B5EF4-FFF2-40B4-BE49-F238E27FC236}">
                <a16:creationId xmlns:a16="http://schemas.microsoft.com/office/drawing/2014/main" id="{F0BC692E-2836-65D5-031D-5EF524123E8A}"/>
              </a:ext>
            </a:extLst>
          </p:cNvPr>
          <p:cNvSpPr/>
          <p:nvPr/>
        </p:nvSpPr>
        <p:spPr>
          <a:xfrm>
            <a:off x="1775129" y="3506486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DataBridge API</a:t>
            </a:r>
            <a:endParaRPr lang="en-US" sz="1050" dirty="0">
              <a:latin typeface="Calibr"/>
            </a:endParaRPr>
          </a:p>
        </p:txBody>
      </p:sp>
      <p:sp>
        <p:nvSpPr>
          <p:cNvPr id="27" name="Text 30">
            <a:extLst>
              <a:ext uri="{FF2B5EF4-FFF2-40B4-BE49-F238E27FC236}">
                <a16:creationId xmlns:a16="http://schemas.microsoft.com/office/drawing/2014/main" id="{C16311AB-D11B-78C7-18C5-83140B68D7A4}"/>
              </a:ext>
            </a:extLst>
          </p:cNvPr>
          <p:cNvSpPr/>
          <p:nvPr/>
        </p:nvSpPr>
        <p:spPr>
          <a:xfrm>
            <a:off x="3969689" y="3506486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Platform</a:t>
            </a:r>
            <a:endParaRPr lang="en-US" sz="1000" dirty="0">
              <a:latin typeface="Calibr"/>
            </a:endParaRPr>
          </a:p>
        </p:txBody>
      </p:sp>
      <p:sp>
        <p:nvSpPr>
          <p:cNvPr id="28" name="Text 31">
            <a:extLst>
              <a:ext uri="{FF2B5EF4-FFF2-40B4-BE49-F238E27FC236}">
                <a16:creationId xmlns:a16="http://schemas.microsoft.com/office/drawing/2014/main" id="{D35453AA-CF02-BA17-9787-226EB97B5053}"/>
              </a:ext>
            </a:extLst>
          </p:cNvPr>
          <p:cNvSpPr/>
          <p:nvPr/>
        </p:nvSpPr>
        <p:spPr>
          <a:xfrm>
            <a:off x="552416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640,000</a:t>
            </a:r>
            <a:endParaRPr lang="en-US" sz="1000" dirty="0">
              <a:latin typeface="Calibr"/>
            </a:endParaRPr>
          </a:p>
        </p:txBody>
      </p:sp>
      <p:sp>
        <p:nvSpPr>
          <p:cNvPr id="29" name="Text 32">
            <a:extLst>
              <a:ext uri="{FF2B5EF4-FFF2-40B4-BE49-F238E27FC236}">
                <a16:creationId xmlns:a16="http://schemas.microsoft.com/office/drawing/2014/main" id="{6CBBA74F-554E-6DBC-0A60-3D1B60DA8FD6}"/>
              </a:ext>
            </a:extLst>
          </p:cNvPr>
          <p:cNvSpPr/>
          <p:nvPr/>
        </p:nvSpPr>
        <p:spPr>
          <a:xfrm>
            <a:off x="6987209" y="3506486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730,000</a:t>
            </a:r>
            <a:endParaRPr lang="en-US" sz="1000" dirty="0">
              <a:latin typeface="Calibr"/>
            </a:endParaRPr>
          </a:p>
        </p:txBody>
      </p:sp>
      <p:sp>
        <p:nvSpPr>
          <p:cNvPr id="30" name="Text 33">
            <a:extLst>
              <a:ext uri="{FF2B5EF4-FFF2-40B4-BE49-F238E27FC236}">
                <a16:creationId xmlns:a16="http://schemas.microsoft.com/office/drawing/2014/main" id="{10184FF2-72FF-6B11-F54D-703CD70C0A95}"/>
              </a:ext>
            </a:extLst>
          </p:cNvPr>
          <p:cNvSpPr/>
          <p:nvPr/>
        </p:nvSpPr>
        <p:spPr>
          <a:xfrm>
            <a:off x="8450249" y="3506486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+14.1%</a:t>
            </a:r>
            <a:endParaRPr lang="en-US" sz="1000" dirty="0">
              <a:latin typeface="Calibr"/>
            </a:endParaRPr>
          </a:p>
        </p:txBody>
      </p:sp>
      <p:sp>
        <p:nvSpPr>
          <p:cNvPr id="31" name="Text 34">
            <a:extLst>
              <a:ext uri="{FF2B5EF4-FFF2-40B4-BE49-F238E27FC236}">
                <a16:creationId xmlns:a16="http://schemas.microsoft.com/office/drawing/2014/main" id="{6E6488A7-0D63-CC35-668C-FE16C7F512B3}"/>
              </a:ext>
            </a:extLst>
          </p:cNvPr>
          <p:cNvSpPr/>
          <p:nvPr/>
        </p:nvSpPr>
        <p:spPr>
          <a:xfrm>
            <a:off x="9437098" y="3506486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32" name="Shape 35">
            <a:extLst>
              <a:ext uri="{FF2B5EF4-FFF2-40B4-BE49-F238E27FC236}">
                <a16:creationId xmlns:a16="http://schemas.microsoft.com/office/drawing/2014/main" id="{58AC0C06-BAAA-7F3B-07B6-F52B8CE66B3E}"/>
              </a:ext>
            </a:extLst>
          </p:cNvPr>
          <p:cNvSpPr/>
          <p:nvPr/>
        </p:nvSpPr>
        <p:spPr>
          <a:xfrm>
            <a:off x="1651077" y="4000262"/>
            <a:ext cx="8388000" cy="56692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3" name="Text 37">
            <a:extLst>
              <a:ext uri="{FF2B5EF4-FFF2-40B4-BE49-F238E27FC236}">
                <a16:creationId xmlns:a16="http://schemas.microsoft.com/office/drawing/2014/main" id="{D98BE234-765A-6C0D-CC48-EEDEFD65005E}"/>
              </a:ext>
            </a:extLst>
          </p:cNvPr>
          <p:cNvSpPr/>
          <p:nvPr/>
        </p:nvSpPr>
        <p:spPr>
          <a:xfrm>
            <a:off x="1775129" y="4073414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InsightBoard Lite</a:t>
            </a:r>
            <a:endParaRPr lang="en-US" sz="1050" dirty="0">
              <a:latin typeface="Calibr"/>
            </a:endParaRPr>
          </a:p>
        </p:txBody>
      </p:sp>
      <p:sp>
        <p:nvSpPr>
          <p:cNvPr id="34" name="Text 38">
            <a:extLst>
              <a:ext uri="{FF2B5EF4-FFF2-40B4-BE49-F238E27FC236}">
                <a16:creationId xmlns:a16="http://schemas.microsoft.com/office/drawing/2014/main" id="{BCA3C06B-21CA-0F33-29BC-EACE5C7E8753}"/>
              </a:ext>
            </a:extLst>
          </p:cNvPr>
          <p:cNvSpPr/>
          <p:nvPr/>
        </p:nvSpPr>
        <p:spPr>
          <a:xfrm>
            <a:off x="3969689" y="4073414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Freemium</a:t>
            </a:r>
            <a:endParaRPr lang="en-US" sz="1000" dirty="0">
              <a:latin typeface="Calibr"/>
            </a:endParaRPr>
          </a:p>
        </p:txBody>
      </p:sp>
      <p:sp>
        <p:nvSpPr>
          <p:cNvPr id="35" name="Text 39">
            <a:extLst>
              <a:ext uri="{FF2B5EF4-FFF2-40B4-BE49-F238E27FC236}">
                <a16:creationId xmlns:a16="http://schemas.microsoft.com/office/drawing/2014/main" id="{4B032524-CCE5-9020-64A5-1C3BD56D7D15}"/>
              </a:ext>
            </a:extLst>
          </p:cNvPr>
          <p:cNvSpPr/>
          <p:nvPr/>
        </p:nvSpPr>
        <p:spPr>
          <a:xfrm>
            <a:off x="552416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210,000</a:t>
            </a:r>
            <a:endParaRPr lang="en-US" sz="1000" dirty="0">
              <a:latin typeface="Calibr"/>
            </a:endParaRPr>
          </a:p>
        </p:txBody>
      </p:sp>
      <p:sp>
        <p:nvSpPr>
          <p:cNvPr id="36" name="Text 40">
            <a:extLst>
              <a:ext uri="{FF2B5EF4-FFF2-40B4-BE49-F238E27FC236}">
                <a16:creationId xmlns:a16="http://schemas.microsoft.com/office/drawing/2014/main" id="{3FFC3D01-EACB-3017-E4F6-742CAED11A40}"/>
              </a:ext>
            </a:extLst>
          </p:cNvPr>
          <p:cNvSpPr/>
          <p:nvPr/>
        </p:nvSpPr>
        <p:spPr>
          <a:xfrm>
            <a:off x="6987209" y="4073414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195,000</a:t>
            </a:r>
            <a:endParaRPr lang="en-US" sz="1000" dirty="0">
              <a:latin typeface="Calibr"/>
            </a:endParaRPr>
          </a:p>
        </p:txBody>
      </p:sp>
      <p:sp>
        <p:nvSpPr>
          <p:cNvPr id="37" name="Text 41">
            <a:extLst>
              <a:ext uri="{FF2B5EF4-FFF2-40B4-BE49-F238E27FC236}">
                <a16:creationId xmlns:a16="http://schemas.microsoft.com/office/drawing/2014/main" id="{C2376CCF-FCF5-DEEA-693A-21F06F1238E0}"/>
              </a:ext>
            </a:extLst>
          </p:cNvPr>
          <p:cNvSpPr/>
          <p:nvPr/>
        </p:nvSpPr>
        <p:spPr>
          <a:xfrm>
            <a:off x="8450249" y="4073414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"/>
                <a:ea typeface="Calibri" pitchFamily="34" charset="-122"/>
                <a:cs typeface="Calibri" pitchFamily="34" charset="-120"/>
              </a:rPr>
              <a:t> −7.1%</a:t>
            </a:r>
            <a:endParaRPr lang="en-US" sz="1000" dirty="0">
              <a:latin typeface="Calibr"/>
            </a:endParaRPr>
          </a:p>
        </p:txBody>
      </p:sp>
      <p:sp>
        <p:nvSpPr>
          <p:cNvPr id="38" name="Text 42">
            <a:extLst>
              <a:ext uri="{FF2B5EF4-FFF2-40B4-BE49-F238E27FC236}">
                <a16:creationId xmlns:a16="http://schemas.microsoft.com/office/drawing/2014/main" id="{89A73B7A-0090-B71F-9F48-12A450817B0B}"/>
              </a:ext>
            </a:extLst>
          </p:cNvPr>
          <p:cNvSpPr/>
          <p:nvPr/>
        </p:nvSpPr>
        <p:spPr>
          <a:xfrm>
            <a:off x="9437098" y="4073414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E05050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40" name="Shape 13">
            <a:extLst>
              <a:ext uri="{FF2B5EF4-FFF2-40B4-BE49-F238E27FC236}">
                <a16:creationId xmlns:a16="http://schemas.microsoft.com/office/drawing/2014/main" id="{3CB2622D-9C48-71E8-360A-EB6341880006}"/>
              </a:ext>
            </a:extLst>
          </p:cNvPr>
          <p:cNvSpPr/>
          <p:nvPr/>
        </p:nvSpPr>
        <p:spPr>
          <a:xfrm>
            <a:off x="1637969" y="2861580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1" name="Shape 21">
            <a:extLst>
              <a:ext uri="{FF2B5EF4-FFF2-40B4-BE49-F238E27FC236}">
                <a16:creationId xmlns:a16="http://schemas.microsoft.com/office/drawing/2014/main" id="{5B612DBD-A123-6E9D-FF59-28F24C1654FC}"/>
              </a:ext>
            </a:extLst>
          </p:cNvPr>
          <p:cNvSpPr/>
          <p:nvPr/>
        </p:nvSpPr>
        <p:spPr>
          <a:xfrm>
            <a:off x="1637969" y="3428508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2" name="Shape 28">
            <a:extLst>
              <a:ext uri="{FF2B5EF4-FFF2-40B4-BE49-F238E27FC236}">
                <a16:creationId xmlns:a16="http://schemas.microsoft.com/office/drawing/2014/main" id="{9610AE85-2E3A-349C-79AF-2899FB2672C3}"/>
              </a:ext>
            </a:extLst>
          </p:cNvPr>
          <p:cNvSpPr/>
          <p:nvPr/>
        </p:nvSpPr>
        <p:spPr>
          <a:xfrm>
            <a:off x="1637969" y="3995436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6">
            <a:extLst>
              <a:ext uri="{FF2B5EF4-FFF2-40B4-BE49-F238E27FC236}">
                <a16:creationId xmlns:a16="http://schemas.microsoft.com/office/drawing/2014/main" id="{B6329343-54A7-C697-F9F6-F775575B16C6}"/>
              </a:ext>
            </a:extLst>
          </p:cNvPr>
          <p:cNvSpPr/>
          <p:nvPr/>
        </p:nvSpPr>
        <p:spPr>
          <a:xfrm>
            <a:off x="1637969" y="4562364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4" name="Shape 43">
            <a:extLst>
              <a:ext uri="{FF2B5EF4-FFF2-40B4-BE49-F238E27FC236}">
                <a16:creationId xmlns:a16="http://schemas.microsoft.com/office/drawing/2014/main" id="{DBABFD27-1E55-B28E-6155-F34F22A0E14A}"/>
              </a:ext>
            </a:extLst>
          </p:cNvPr>
          <p:cNvSpPr/>
          <p:nvPr/>
        </p:nvSpPr>
        <p:spPr>
          <a:xfrm>
            <a:off x="1637969" y="5129292"/>
            <a:ext cx="8412480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Text 44">
            <a:extLst>
              <a:ext uri="{FF2B5EF4-FFF2-40B4-BE49-F238E27FC236}">
                <a16:creationId xmlns:a16="http://schemas.microsoft.com/office/drawing/2014/main" id="{2285101D-68F6-6270-6CC7-21BD4EA35F19}"/>
              </a:ext>
            </a:extLst>
          </p:cNvPr>
          <p:cNvSpPr/>
          <p:nvPr/>
        </p:nvSpPr>
        <p:spPr>
          <a:xfrm>
            <a:off x="1775129" y="4640342"/>
            <a:ext cx="219456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F2F36"/>
                </a:solidFill>
                <a:latin typeface="Calibr"/>
                <a:ea typeface="Calibri" pitchFamily="34" charset="-122"/>
                <a:cs typeface="Calibri" pitchFamily="34" charset="-120"/>
              </a:rPr>
              <a:t>Cloud Relay Service</a:t>
            </a:r>
            <a:endParaRPr lang="en-US" sz="1050" dirty="0">
              <a:latin typeface="Calibr"/>
            </a:endParaRPr>
          </a:p>
        </p:txBody>
      </p:sp>
      <p:sp>
        <p:nvSpPr>
          <p:cNvPr id="46" name="Text 45">
            <a:extLst>
              <a:ext uri="{FF2B5EF4-FFF2-40B4-BE49-F238E27FC236}">
                <a16:creationId xmlns:a16="http://schemas.microsoft.com/office/drawing/2014/main" id="{D677B236-A06C-0AA9-134B-E803D7CD5225}"/>
              </a:ext>
            </a:extLst>
          </p:cNvPr>
          <p:cNvSpPr/>
          <p:nvPr/>
        </p:nvSpPr>
        <p:spPr>
          <a:xfrm>
            <a:off x="3969689" y="4640342"/>
            <a:ext cx="15544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Infra</a:t>
            </a:r>
            <a:endParaRPr lang="en-US" sz="1000" dirty="0">
              <a:latin typeface="Calibr"/>
            </a:endParaRPr>
          </a:p>
        </p:txBody>
      </p:sp>
      <p:sp>
        <p:nvSpPr>
          <p:cNvPr id="47" name="Text 46">
            <a:extLst>
              <a:ext uri="{FF2B5EF4-FFF2-40B4-BE49-F238E27FC236}">
                <a16:creationId xmlns:a16="http://schemas.microsoft.com/office/drawing/2014/main" id="{C95164F1-2301-271C-7C2F-BB84230C39F4}"/>
              </a:ext>
            </a:extLst>
          </p:cNvPr>
          <p:cNvSpPr/>
          <p:nvPr/>
        </p:nvSpPr>
        <p:spPr>
          <a:xfrm>
            <a:off x="552416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480,000</a:t>
            </a:r>
            <a:endParaRPr lang="en-US" sz="1000" dirty="0">
              <a:latin typeface="Calibr"/>
            </a:endParaRPr>
          </a:p>
        </p:txBody>
      </p:sp>
      <p:sp>
        <p:nvSpPr>
          <p:cNvPr id="48" name="Text 47">
            <a:extLst>
              <a:ext uri="{FF2B5EF4-FFF2-40B4-BE49-F238E27FC236}">
                <a16:creationId xmlns:a16="http://schemas.microsoft.com/office/drawing/2014/main" id="{19DE6F2B-F260-DABF-85FB-688B1A89F465}"/>
              </a:ext>
            </a:extLst>
          </p:cNvPr>
          <p:cNvSpPr/>
          <p:nvPr/>
        </p:nvSpPr>
        <p:spPr>
          <a:xfrm>
            <a:off x="6987209" y="4640342"/>
            <a:ext cx="146304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6A7B8C"/>
                </a:solidFill>
                <a:latin typeface="Calibr"/>
                <a:ea typeface="Calibri" pitchFamily="34" charset="-122"/>
                <a:cs typeface="Calibri" pitchFamily="34" charset="-120"/>
              </a:rPr>
              <a:t>$  560,000</a:t>
            </a:r>
            <a:endParaRPr lang="en-US" sz="1000" dirty="0">
              <a:latin typeface="Calibr"/>
            </a:endParaRPr>
          </a:p>
        </p:txBody>
      </p:sp>
      <p:sp>
        <p:nvSpPr>
          <p:cNvPr id="49" name="Text 48">
            <a:extLst>
              <a:ext uri="{FF2B5EF4-FFF2-40B4-BE49-F238E27FC236}">
                <a16:creationId xmlns:a16="http://schemas.microsoft.com/office/drawing/2014/main" id="{8D53FE22-5CD8-2275-1848-671909E088D4}"/>
              </a:ext>
            </a:extLst>
          </p:cNvPr>
          <p:cNvSpPr/>
          <p:nvPr/>
        </p:nvSpPr>
        <p:spPr>
          <a:xfrm>
            <a:off x="8450249" y="4640342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473E5"/>
                </a:solidFill>
                <a:latin typeface="Calibr"/>
                <a:ea typeface="Calibri" pitchFamily="34" charset="-122"/>
                <a:cs typeface="Calibri" pitchFamily="34" charset="-120"/>
              </a:rPr>
              <a:t>+16.7%</a:t>
            </a:r>
            <a:endParaRPr lang="en-US" sz="1000" dirty="0">
              <a:latin typeface="Calibr"/>
            </a:endParaRPr>
          </a:p>
        </p:txBody>
      </p:sp>
      <p:sp>
        <p:nvSpPr>
          <p:cNvPr id="50" name="Text 49">
            <a:extLst>
              <a:ext uri="{FF2B5EF4-FFF2-40B4-BE49-F238E27FC236}">
                <a16:creationId xmlns:a16="http://schemas.microsoft.com/office/drawing/2014/main" id="{C492F660-53EA-F34E-3145-ADC9BCB70846}"/>
              </a:ext>
            </a:extLst>
          </p:cNvPr>
          <p:cNvSpPr/>
          <p:nvPr/>
        </p:nvSpPr>
        <p:spPr>
          <a:xfrm>
            <a:off x="9437098" y="4640342"/>
            <a:ext cx="411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0092E6"/>
                </a:solidFill>
                <a:latin typeface="Calibr"/>
                <a:ea typeface="Calibri" pitchFamily="34" charset="-122"/>
                <a:cs typeface="Calibri" pitchFamily="34" charset="-120"/>
              </a:rPr>
              <a:t>●</a:t>
            </a:r>
            <a:endParaRPr lang="en-US" sz="1400" dirty="0">
              <a:latin typeface="Calibr"/>
            </a:endParaRPr>
          </a:p>
        </p:txBody>
      </p:sp>
      <p:sp>
        <p:nvSpPr>
          <p:cNvPr id="51" name="Shape 6">
            <a:extLst>
              <a:ext uri="{FF2B5EF4-FFF2-40B4-BE49-F238E27FC236}">
                <a16:creationId xmlns:a16="http://schemas.microsoft.com/office/drawing/2014/main" id="{55625A02-99CF-0AF7-FD2E-B285619749E6}"/>
              </a:ext>
            </a:extLst>
          </p:cNvPr>
          <p:cNvSpPr/>
          <p:nvPr/>
        </p:nvSpPr>
        <p:spPr>
          <a:xfrm>
            <a:off x="1637969" y="2189750"/>
            <a:ext cx="8412480" cy="219456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2" name="Text 50">
            <a:extLst>
              <a:ext uri="{FF2B5EF4-FFF2-40B4-BE49-F238E27FC236}">
                <a16:creationId xmlns:a16="http://schemas.microsoft.com/office/drawing/2014/main" id="{DE4E6402-2F79-1259-0BCE-2CE4FED598DC}"/>
              </a:ext>
            </a:extLst>
          </p:cNvPr>
          <p:cNvSpPr/>
          <p:nvPr/>
        </p:nvSpPr>
        <p:spPr>
          <a:xfrm>
            <a:off x="1523669" y="5620909"/>
            <a:ext cx="8229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reflects consolidated Q1–Q2 actuals. Growth calculated YoY against prior half.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2264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9013474B-4C41-103D-1C95-BBEA0884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944000" cy="720000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rgbClr val="2F2F36"/>
                </a:solidFill>
                <a:ea typeface="Calibri" pitchFamily="34" charset="-122"/>
                <a:cs typeface="Calibri" pitchFamily="34" charset="-120"/>
              </a:rPr>
              <a:t>Feature Comparison Matrix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1E4D2BF-9BFC-F788-660A-2CF1B2AD2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130323" y="6502860"/>
            <a:ext cx="487680" cy="169200"/>
          </a:xfrm>
        </p:spPr>
        <p:txBody>
          <a:bodyPr vert="horz" lIns="91440" tIns="45720" rIns="91440" bIns="45720" rtlCol="0" anchor="ctr"/>
          <a:lstStyle/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A38237DD-4B22-44F4-AEC8-090A775B0275}"/>
              </a:ext>
            </a:extLst>
          </p:cNvPr>
          <p:cNvSpPr/>
          <p:nvPr/>
        </p:nvSpPr>
        <p:spPr>
          <a:xfrm>
            <a:off x="1711960" y="1859280"/>
            <a:ext cx="8412480" cy="3749040"/>
          </a:xfrm>
          <a:prstGeom prst="roundRect">
            <a:avLst>
              <a:gd name="adj" fmla="val 2439"/>
            </a:avLst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BD074C7A-949A-7785-D0FB-3D51C39DEDF2}"/>
              </a:ext>
            </a:extLst>
          </p:cNvPr>
          <p:cNvSpPr/>
          <p:nvPr/>
        </p:nvSpPr>
        <p:spPr>
          <a:xfrm>
            <a:off x="1711960" y="1859280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EBF2FD"/>
          </a:solidFill>
          <a:ln w="635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Shape 5">
            <a:extLst>
              <a:ext uri="{FF2B5EF4-FFF2-40B4-BE49-F238E27FC236}">
                <a16:creationId xmlns:a16="http://schemas.microsoft.com/office/drawing/2014/main" id="{2CFB4B74-17B2-C8ED-561A-ABFC104D5B39}"/>
              </a:ext>
            </a:extLst>
          </p:cNvPr>
          <p:cNvSpPr/>
          <p:nvPr/>
        </p:nvSpPr>
        <p:spPr>
          <a:xfrm>
            <a:off x="1721484" y="2179320"/>
            <a:ext cx="8388001" cy="182880"/>
          </a:xfrm>
          <a:prstGeom prst="rect">
            <a:avLst/>
          </a:prstGeom>
          <a:solidFill>
            <a:srgbClr val="EBF2FD"/>
          </a:solidFill>
          <a:ln w="12700">
            <a:solidFill>
              <a:srgbClr val="EBF2FD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0E12EDFC-5CC9-BBB4-366C-E69B0E70BC12}"/>
              </a:ext>
            </a:extLst>
          </p:cNvPr>
          <p:cNvSpPr/>
          <p:nvPr/>
        </p:nvSpPr>
        <p:spPr>
          <a:xfrm>
            <a:off x="1849120" y="1918081"/>
            <a:ext cx="32004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4C29C5B0-7C75-3F4D-0557-D68359C05973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oundRect">
            <a:avLst>
              <a:gd name="adj" fmla="val 16667"/>
            </a:avLst>
          </a:prstGeom>
          <a:solidFill>
            <a:srgbClr val="E0E6EF"/>
          </a:solidFill>
          <a:ln w="12700">
            <a:solidFill>
              <a:srgbClr val="E0E6EF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C482C88B-F354-F90F-C738-9D2E0D95459B}"/>
              </a:ext>
            </a:extLst>
          </p:cNvPr>
          <p:cNvSpPr/>
          <p:nvPr/>
        </p:nvSpPr>
        <p:spPr>
          <a:xfrm>
            <a:off x="5140960" y="1945513"/>
            <a:ext cx="12344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Starter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Shape 9">
            <a:extLst>
              <a:ext uri="{FF2B5EF4-FFF2-40B4-BE49-F238E27FC236}">
                <a16:creationId xmlns:a16="http://schemas.microsoft.com/office/drawing/2014/main" id="{23736E05-C5F5-6926-39E6-8BED8720B537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10">
            <a:extLst>
              <a:ext uri="{FF2B5EF4-FFF2-40B4-BE49-F238E27FC236}">
                <a16:creationId xmlns:a16="http://schemas.microsoft.com/office/drawing/2014/main" id="{8CF8056C-8C66-D169-CC09-35291CA3DE71}"/>
              </a:ext>
            </a:extLst>
          </p:cNvPr>
          <p:cNvSpPr/>
          <p:nvPr/>
        </p:nvSpPr>
        <p:spPr>
          <a:xfrm>
            <a:off x="655828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Professional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0DC349F9-AF9F-2B92-C261-D6D8A62D5D3D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oundRect">
            <a:avLst>
              <a:gd name="adj" fmla="val 16667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sz="11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 12">
            <a:extLst>
              <a:ext uri="{FF2B5EF4-FFF2-40B4-BE49-F238E27FC236}">
                <a16:creationId xmlns:a16="http://schemas.microsoft.com/office/drawing/2014/main" id="{E606BA1D-59DC-A8C1-33D8-F71FAE8192D0}"/>
              </a:ext>
            </a:extLst>
          </p:cNvPr>
          <p:cNvSpPr/>
          <p:nvPr/>
        </p:nvSpPr>
        <p:spPr>
          <a:xfrm>
            <a:off x="8204200" y="1945513"/>
            <a:ext cx="14630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Enterprise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 14">
            <a:extLst>
              <a:ext uri="{FF2B5EF4-FFF2-40B4-BE49-F238E27FC236}">
                <a16:creationId xmlns:a16="http://schemas.microsoft.com/office/drawing/2014/main" id="{B0772544-FE81-55D1-7399-8ABBD2BB4BE1}"/>
              </a:ext>
            </a:extLst>
          </p:cNvPr>
          <p:cNvSpPr/>
          <p:nvPr/>
        </p:nvSpPr>
        <p:spPr>
          <a:xfrm>
            <a:off x="1849120" y="24444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15">
            <a:extLst>
              <a:ext uri="{FF2B5EF4-FFF2-40B4-BE49-F238E27FC236}">
                <a16:creationId xmlns:a16="http://schemas.microsoft.com/office/drawing/2014/main" id="{F79E1E52-6FB8-4C6D-18F3-BFED50C4F44A}"/>
              </a:ext>
            </a:extLst>
          </p:cNvPr>
          <p:cNvSpPr/>
          <p:nvPr/>
        </p:nvSpPr>
        <p:spPr>
          <a:xfrm>
            <a:off x="5049520" y="24444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 16">
            <a:extLst>
              <a:ext uri="{FF2B5EF4-FFF2-40B4-BE49-F238E27FC236}">
                <a16:creationId xmlns:a16="http://schemas.microsoft.com/office/drawing/2014/main" id="{D2145037-7C0A-D546-92CA-DA1C18C6AD9C}"/>
              </a:ext>
            </a:extLst>
          </p:cNvPr>
          <p:cNvSpPr/>
          <p:nvPr/>
        </p:nvSpPr>
        <p:spPr>
          <a:xfrm>
            <a:off x="646684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to 25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 17">
            <a:extLst>
              <a:ext uri="{FF2B5EF4-FFF2-40B4-BE49-F238E27FC236}">
                <a16:creationId xmlns:a16="http://schemas.microsoft.com/office/drawing/2014/main" id="{C4D9AC1E-1C53-06AE-A905-B8F58B63FA62}"/>
              </a:ext>
            </a:extLst>
          </p:cNvPr>
          <p:cNvSpPr/>
          <p:nvPr/>
        </p:nvSpPr>
        <p:spPr>
          <a:xfrm>
            <a:off x="8112760" y="24444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Shape 18">
            <a:extLst>
              <a:ext uri="{FF2B5EF4-FFF2-40B4-BE49-F238E27FC236}">
                <a16:creationId xmlns:a16="http://schemas.microsoft.com/office/drawing/2014/main" id="{979746E3-1BA9-C35B-0275-D8EC5396AB1D}"/>
              </a:ext>
            </a:extLst>
          </p:cNvPr>
          <p:cNvSpPr/>
          <p:nvPr/>
        </p:nvSpPr>
        <p:spPr>
          <a:xfrm>
            <a:off x="1724200" y="289255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8" name="Text 20">
            <a:extLst>
              <a:ext uri="{FF2B5EF4-FFF2-40B4-BE49-F238E27FC236}">
                <a16:creationId xmlns:a16="http://schemas.microsoft.com/office/drawing/2014/main" id="{23E6A4EA-4212-396C-17B1-A0D84F72DD94}"/>
              </a:ext>
            </a:extLst>
          </p:cNvPr>
          <p:cNvSpPr/>
          <p:nvPr/>
        </p:nvSpPr>
        <p:spPr>
          <a:xfrm>
            <a:off x="1849120" y="294741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Sources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21">
            <a:extLst>
              <a:ext uri="{FF2B5EF4-FFF2-40B4-BE49-F238E27FC236}">
                <a16:creationId xmlns:a16="http://schemas.microsoft.com/office/drawing/2014/main" id="{4B0BB02C-381B-8E1B-BBFA-4F4531CF5F6E}"/>
              </a:ext>
            </a:extLst>
          </p:cNvPr>
          <p:cNvSpPr/>
          <p:nvPr/>
        </p:nvSpPr>
        <p:spPr>
          <a:xfrm>
            <a:off x="5049520" y="294741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 22">
            <a:extLst>
              <a:ext uri="{FF2B5EF4-FFF2-40B4-BE49-F238E27FC236}">
                <a16:creationId xmlns:a16="http://schemas.microsoft.com/office/drawing/2014/main" id="{5EEC000C-DC53-65D0-A488-62BBDC608A95}"/>
              </a:ext>
            </a:extLst>
          </p:cNvPr>
          <p:cNvSpPr/>
          <p:nvPr/>
        </p:nvSpPr>
        <p:spPr>
          <a:xfrm>
            <a:off x="646684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 23">
            <a:extLst>
              <a:ext uri="{FF2B5EF4-FFF2-40B4-BE49-F238E27FC236}">
                <a16:creationId xmlns:a16="http://schemas.microsoft.com/office/drawing/2014/main" id="{92E06BB1-B71B-2FE5-39BA-EEB159D4E3C6}"/>
              </a:ext>
            </a:extLst>
          </p:cNvPr>
          <p:cNvSpPr/>
          <p:nvPr/>
        </p:nvSpPr>
        <p:spPr>
          <a:xfrm>
            <a:off x="8112760" y="29474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Unlimited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 25">
            <a:extLst>
              <a:ext uri="{FF2B5EF4-FFF2-40B4-BE49-F238E27FC236}">
                <a16:creationId xmlns:a16="http://schemas.microsoft.com/office/drawing/2014/main" id="{F302D54F-C265-9EC9-7480-C80EDB5A788E}"/>
              </a:ext>
            </a:extLst>
          </p:cNvPr>
          <p:cNvSpPr/>
          <p:nvPr/>
        </p:nvSpPr>
        <p:spPr>
          <a:xfrm>
            <a:off x="1849120" y="345033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API Access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 26">
            <a:extLst>
              <a:ext uri="{FF2B5EF4-FFF2-40B4-BE49-F238E27FC236}">
                <a16:creationId xmlns:a16="http://schemas.microsoft.com/office/drawing/2014/main" id="{E9AE1679-523C-E6B5-19A2-18828CB11D81}"/>
              </a:ext>
            </a:extLst>
          </p:cNvPr>
          <p:cNvSpPr/>
          <p:nvPr/>
        </p:nvSpPr>
        <p:spPr>
          <a:xfrm>
            <a:off x="5049520" y="345033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 27">
            <a:extLst>
              <a:ext uri="{FF2B5EF4-FFF2-40B4-BE49-F238E27FC236}">
                <a16:creationId xmlns:a16="http://schemas.microsoft.com/office/drawing/2014/main" id="{A12EBD80-4187-0CED-9AC6-D3000D171064}"/>
              </a:ext>
            </a:extLst>
          </p:cNvPr>
          <p:cNvSpPr/>
          <p:nvPr/>
        </p:nvSpPr>
        <p:spPr>
          <a:xfrm>
            <a:off x="646684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Text 28">
            <a:extLst>
              <a:ext uri="{FF2B5EF4-FFF2-40B4-BE49-F238E27FC236}">
                <a16:creationId xmlns:a16="http://schemas.microsoft.com/office/drawing/2014/main" id="{68D33009-0852-061F-B968-CB8FA97C8AA8}"/>
              </a:ext>
            </a:extLst>
          </p:cNvPr>
          <p:cNvSpPr/>
          <p:nvPr/>
        </p:nvSpPr>
        <p:spPr>
          <a:xfrm>
            <a:off x="8112760" y="345033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Shape 29">
            <a:extLst>
              <a:ext uri="{FF2B5EF4-FFF2-40B4-BE49-F238E27FC236}">
                <a16:creationId xmlns:a16="http://schemas.microsoft.com/office/drawing/2014/main" id="{6B76A939-F7DD-EF06-C26F-AF19286F385D}"/>
              </a:ext>
            </a:extLst>
          </p:cNvPr>
          <p:cNvSpPr/>
          <p:nvPr/>
        </p:nvSpPr>
        <p:spPr>
          <a:xfrm>
            <a:off x="1721485" y="389839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9" name="Text 31">
            <a:extLst>
              <a:ext uri="{FF2B5EF4-FFF2-40B4-BE49-F238E27FC236}">
                <a16:creationId xmlns:a16="http://schemas.microsoft.com/office/drawing/2014/main" id="{9FF85D67-42D1-13AD-2ACE-7951518BC3D6}"/>
              </a:ext>
            </a:extLst>
          </p:cNvPr>
          <p:cNvSpPr/>
          <p:nvPr/>
        </p:nvSpPr>
        <p:spPr>
          <a:xfrm>
            <a:off x="1849120" y="395325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Custom Dashboards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 32">
            <a:extLst>
              <a:ext uri="{FF2B5EF4-FFF2-40B4-BE49-F238E27FC236}">
                <a16:creationId xmlns:a16="http://schemas.microsoft.com/office/drawing/2014/main" id="{BCE79E6D-E40A-39BA-DF4B-B618D13DE129}"/>
              </a:ext>
            </a:extLst>
          </p:cNvPr>
          <p:cNvSpPr/>
          <p:nvPr/>
        </p:nvSpPr>
        <p:spPr>
          <a:xfrm>
            <a:off x="5049520" y="395325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 33">
            <a:extLst>
              <a:ext uri="{FF2B5EF4-FFF2-40B4-BE49-F238E27FC236}">
                <a16:creationId xmlns:a16="http://schemas.microsoft.com/office/drawing/2014/main" id="{0451ED88-34CA-706E-FE88-1602607CA757}"/>
              </a:ext>
            </a:extLst>
          </p:cNvPr>
          <p:cNvSpPr/>
          <p:nvPr/>
        </p:nvSpPr>
        <p:spPr>
          <a:xfrm>
            <a:off x="646684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 34">
            <a:extLst>
              <a:ext uri="{FF2B5EF4-FFF2-40B4-BE49-F238E27FC236}">
                <a16:creationId xmlns:a16="http://schemas.microsoft.com/office/drawing/2014/main" id="{5980B56D-EDE5-6FAF-103D-4F8F748A0068}"/>
              </a:ext>
            </a:extLst>
          </p:cNvPr>
          <p:cNvSpPr/>
          <p:nvPr/>
        </p:nvSpPr>
        <p:spPr>
          <a:xfrm>
            <a:off x="8112760" y="395325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 36">
            <a:extLst>
              <a:ext uri="{FF2B5EF4-FFF2-40B4-BE49-F238E27FC236}">
                <a16:creationId xmlns:a16="http://schemas.microsoft.com/office/drawing/2014/main" id="{1E57DE7C-8C7A-3D5A-8B05-F43F6C53B272}"/>
              </a:ext>
            </a:extLst>
          </p:cNvPr>
          <p:cNvSpPr/>
          <p:nvPr/>
        </p:nvSpPr>
        <p:spPr>
          <a:xfrm>
            <a:off x="1849120" y="445617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SSO / SAML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Text 37">
            <a:extLst>
              <a:ext uri="{FF2B5EF4-FFF2-40B4-BE49-F238E27FC236}">
                <a16:creationId xmlns:a16="http://schemas.microsoft.com/office/drawing/2014/main" id="{A3C56E05-0993-0930-42BA-7EA7056C0177}"/>
              </a:ext>
            </a:extLst>
          </p:cNvPr>
          <p:cNvSpPr/>
          <p:nvPr/>
        </p:nvSpPr>
        <p:spPr>
          <a:xfrm>
            <a:off x="5049520" y="445617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 38">
            <a:extLst>
              <a:ext uri="{FF2B5EF4-FFF2-40B4-BE49-F238E27FC236}">
                <a16:creationId xmlns:a16="http://schemas.microsoft.com/office/drawing/2014/main" id="{69E1EF4A-DEEA-1297-103A-0348196D8DAA}"/>
              </a:ext>
            </a:extLst>
          </p:cNvPr>
          <p:cNvSpPr/>
          <p:nvPr/>
        </p:nvSpPr>
        <p:spPr>
          <a:xfrm>
            <a:off x="646684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E0E6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 39">
            <a:extLst>
              <a:ext uri="{FF2B5EF4-FFF2-40B4-BE49-F238E27FC236}">
                <a16:creationId xmlns:a16="http://schemas.microsoft.com/office/drawing/2014/main" id="{7D1FD54D-D59D-54E7-307A-5A9AE3FFCABD}"/>
              </a:ext>
            </a:extLst>
          </p:cNvPr>
          <p:cNvSpPr/>
          <p:nvPr/>
        </p:nvSpPr>
        <p:spPr>
          <a:xfrm>
            <a:off x="8112760" y="445617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473E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✓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Shape 40">
            <a:extLst>
              <a:ext uri="{FF2B5EF4-FFF2-40B4-BE49-F238E27FC236}">
                <a16:creationId xmlns:a16="http://schemas.microsoft.com/office/drawing/2014/main" id="{F1844FDD-2893-60FB-BAB9-992F10C6980E}"/>
              </a:ext>
            </a:extLst>
          </p:cNvPr>
          <p:cNvSpPr/>
          <p:nvPr/>
        </p:nvSpPr>
        <p:spPr>
          <a:xfrm>
            <a:off x="1721485" y="4904232"/>
            <a:ext cx="8388000" cy="502920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1" name="Shape 13">
            <a:extLst>
              <a:ext uri="{FF2B5EF4-FFF2-40B4-BE49-F238E27FC236}">
                <a16:creationId xmlns:a16="http://schemas.microsoft.com/office/drawing/2014/main" id="{05FD4B21-B9BE-36DF-9358-10EFC99396C8}"/>
              </a:ext>
            </a:extLst>
          </p:cNvPr>
          <p:cNvSpPr/>
          <p:nvPr/>
        </p:nvSpPr>
        <p:spPr>
          <a:xfrm>
            <a:off x="1711960" y="28813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dirty="0">
              <a:latin typeface="Calibr"/>
            </a:endParaRPr>
          </a:p>
        </p:txBody>
      </p:sp>
      <p:sp>
        <p:nvSpPr>
          <p:cNvPr id="27" name="Shape 19">
            <a:extLst>
              <a:ext uri="{FF2B5EF4-FFF2-40B4-BE49-F238E27FC236}">
                <a16:creationId xmlns:a16="http://schemas.microsoft.com/office/drawing/2014/main" id="{C467F3E5-BD25-48A8-B40B-1EBFA54A8663}"/>
              </a:ext>
            </a:extLst>
          </p:cNvPr>
          <p:cNvSpPr/>
          <p:nvPr/>
        </p:nvSpPr>
        <p:spPr>
          <a:xfrm>
            <a:off x="1711960" y="338429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2" name="Shape 24">
            <a:extLst>
              <a:ext uri="{FF2B5EF4-FFF2-40B4-BE49-F238E27FC236}">
                <a16:creationId xmlns:a16="http://schemas.microsoft.com/office/drawing/2014/main" id="{D1701DE8-4C77-B2D1-74FF-4FB8DFA94FE0}"/>
              </a:ext>
            </a:extLst>
          </p:cNvPr>
          <p:cNvSpPr/>
          <p:nvPr/>
        </p:nvSpPr>
        <p:spPr>
          <a:xfrm>
            <a:off x="1711960" y="388721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38" name="Shape 30">
            <a:extLst>
              <a:ext uri="{FF2B5EF4-FFF2-40B4-BE49-F238E27FC236}">
                <a16:creationId xmlns:a16="http://schemas.microsoft.com/office/drawing/2014/main" id="{D1E31BE1-C561-58BA-E024-A37A8C646B28}"/>
              </a:ext>
            </a:extLst>
          </p:cNvPr>
          <p:cNvSpPr/>
          <p:nvPr/>
        </p:nvSpPr>
        <p:spPr>
          <a:xfrm>
            <a:off x="1711960" y="439013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3" name="Shape 35">
            <a:extLst>
              <a:ext uri="{FF2B5EF4-FFF2-40B4-BE49-F238E27FC236}">
                <a16:creationId xmlns:a16="http://schemas.microsoft.com/office/drawing/2014/main" id="{56B62F51-8C8C-D6AE-A9AF-6F38B65E79B0}"/>
              </a:ext>
            </a:extLst>
          </p:cNvPr>
          <p:cNvSpPr/>
          <p:nvPr/>
        </p:nvSpPr>
        <p:spPr>
          <a:xfrm>
            <a:off x="1711960" y="489305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9" name="Shape 41">
            <a:extLst>
              <a:ext uri="{FF2B5EF4-FFF2-40B4-BE49-F238E27FC236}">
                <a16:creationId xmlns:a16="http://schemas.microsoft.com/office/drawing/2014/main" id="{9FD5A15D-B88F-27F6-9E45-43CC1494E548}"/>
              </a:ext>
            </a:extLst>
          </p:cNvPr>
          <p:cNvSpPr/>
          <p:nvPr/>
        </p:nvSpPr>
        <p:spPr>
          <a:xfrm>
            <a:off x="1711960" y="5395974"/>
            <a:ext cx="8414176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50" name="Text 42">
            <a:extLst>
              <a:ext uri="{FF2B5EF4-FFF2-40B4-BE49-F238E27FC236}">
                <a16:creationId xmlns:a16="http://schemas.microsoft.com/office/drawing/2014/main" id="{74DF0EC6-FC32-3C73-B15F-71F3D4F4045D}"/>
              </a:ext>
            </a:extLst>
          </p:cNvPr>
          <p:cNvSpPr/>
          <p:nvPr/>
        </p:nvSpPr>
        <p:spPr>
          <a:xfrm>
            <a:off x="1849120" y="4959096"/>
            <a:ext cx="3200400" cy="347472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F2F3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Dedicated Support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 43">
            <a:extLst>
              <a:ext uri="{FF2B5EF4-FFF2-40B4-BE49-F238E27FC236}">
                <a16:creationId xmlns:a16="http://schemas.microsoft.com/office/drawing/2014/main" id="{AADF0BDD-3DE6-0B1E-2088-7C9068CC9439}"/>
              </a:ext>
            </a:extLst>
          </p:cNvPr>
          <p:cNvSpPr/>
          <p:nvPr/>
        </p:nvSpPr>
        <p:spPr>
          <a:xfrm>
            <a:off x="5049520" y="4959096"/>
            <a:ext cx="1417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Email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 44">
            <a:extLst>
              <a:ext uri="{FF2B5EF4-FFF2-40B4-BE49-F238E27FC236}">
                <a16:creationId xmlns:a16="http://schemas.microsoft.com/office/drawing/2014/main" id="{A50945AA-BD0F-9F00-EB78-20C8943086CE}"/>
              </a:ext>
            </a:extLst>
          </p:cNvPr>
          <p:cNvSpPr/>
          <p:nvPr/>
        </p:nvSpPr>
        <p:spPr>
          <a:xfrm>
            <a:off x="646684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Priority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 45">
            <a:extLst>
              <a:ext uri="{FF2B5EF4-FFF2-40B4-BE49-F238E27FC236}">
                <a16:creationId xmlns:a16="http://schemas.microsoft.com/office/drawing/2014/main" id="{A9B083CA-A987-9664-4CF1-2A75D58E8AFB}"/>
              </a:ext>
            </a:extLst>
          </p:cNvPr>
          <p:cNvSpPr/>
          <p:nvPr/>
        </p:nvSpPr>
        <p:spPr>
          <a:xfrm>
            <a:off x="8112760" y="495909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/ 7 SLA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 46">
            <a:extLst>
              <a:ext uri="{FF2B5EF4-FFF2-40B4-BE49-F238E27FC236}">
                <a16:creationId xmlns:a16="http://schemas.microsoft.com/office/drawing/2014/main" id="{B9CDEEFE-B797-D0EE-ABED-739544C8A5BC}"/>
              </a:ext>
            </a:extLst>
          </p:cNvPr>
          <p:cNvSpPr/>
          <p:nvPr/>
        </p:nvSpPr>
        <p:spPr>
          <a:xfrm>
            <a:off x="1803400" y="5681472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plans include 99.9% uptime SLA and SOC 2 Type II compliance.</a:t>
            </a:r>
            <a:endParaRPr lang="en-US" sz="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2">
            <a:extLst>
              <a:ext uri="{FF2B5EF4-FFF2-40B4-BE49-F238E27FC236}">
                <a16:creationId xmlns:a16="http://schemas.microsoft.com/office/drawing/2014/main" id="{E827884F-CACD-37B6-A26A-C5BFAA6322D6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Side-by-side capability alignment across plan tiers.</a:t>
            </a:r>
          </a:p>
        </p:txBody>
      </p:sp>
    </p:spTree>
    <p:extLst>
      <p:ext uri="{BB962C8B-B14F-4D97-AF65-F5344CB8AC3E}">
        <p14:creationId xmlns:p14="http://schemas.microsoft.com/office/powerpoint/2010/main" val="1503564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B1E58B3-6882-6B6B-734C-3DB6D7E4A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KPI Performance Summary</a:t>
            </a:r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9F9FF16-2ED1-B550-CA6A-9E59CA0227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TW"/>
              <a:t>27</a:t>
            </a:r>
            <a:endParaRPr lang="zh-TW" altLang="en-US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E7ABB3F1-404C-410E-08B7-774CEA218D98}"/>
              </a:ext>
            </a:extLst>
          </p:cNvPr>
          <p:cNvSpPr txBox="1"/>
          <p:nvPr/>
        </p:nvSpPr>
        <p:spPr>
          <a:xfrm>
            <a:off x="460800" y="1170432"/>
            <a:ext cx="996696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zh-TW" sz="1600" dirty="0">
                <a:solidFill>
                  <a:srgbClr val="6A7B8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metrics with trend signals and target tracking.</a:t>
            </a:r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1E0B1A91-5193-E3DD-BECC-A12D1E7F5B23}"/>
              </a:ext>
            </a:extLst>
          </p:cNvPr>
          <p:cNvSpPr/>
          <p:nvPr/>
        </p:nvSpPr>
        <p:spPr>
          <a:xfrm>
            <a:off x="1536368" y="1901245"/>
            <a:ext cx="8412480" cy="3749040"/>
          </a:xfrm>
          <a:prstGeom prst="roundRect">
            <a:avLst>
              <a:gd name="adj" fmla="val 2439"/>
            </a:avLst>
          </a:prstGeom>
          <a:solidFill>
            <a:schemeClr val="bg1"/>
          </a:solidFill>
          <a:ln w="12700">
            <a:noFill/>
            <a:prstDash val="solid"/>
          </a:ln>
          <a:effectLst>
            <a:outerShdw blurRad="38100" dist="15240" dir="5400000" algn="ctr" rotWithShape="0">
              <a:srgbClr val="000000">
                <a:alpha val="16000"/>
              </a:srgbClr>
            </a:outerShdw>
          </a:effectLst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FF9D1BD9-32D6-0FC4-A159-059AED024586}"/>
              </a:ext>
            </a:extLst>
          </p:cNvPr>
          <p:cNvSpPr/>
          <p:nvPr/>
        </p:nvSpPr>
        <p:spPr>
          <a:xfrm>
            <a:off x="1536368" y="1901245"/>
            <a:ext cx="8412480" cy="502920"/>
          </a:xfrm>
          <a:prstGeom prst="roundRect">
            <a:avLst>
              <a:gd name="adj" fmla="val 18182"/>
            </a:avLst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6C9E0AD4-5662-73EA-7EDB-F0EB1FB14652}"/>
              </a:ext>
            </a:extLst>
          </p:cNvPr>
          <p:cNvSpPr/>
          <p:nvPr/>
        </p:nvSpPr>
        <p:spPr>
          <a:xfrm>
            <a:off x="1536368" y="2203378"/>
            <a:ext cx="8412480" cy="201168"/>
          </a:xfrm>
          <a:prstGeom prst="rect">
            <a:avLst/>
          </a:prstGeom>
          <a:solidFill>
            <a:srgbClr val="1473E5"/>
          </a:solidFill>
          <a:ln w="12700">
            <a:solidFill>
              <a:srgbClr val="1473E5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0D33F614-A111-D2D9-4365-BBDA5171DD74}"/>
              </a:ext>
            </a:extLst>
          </p:cNvPr>
          <p:cNvSpPr/>
          <p:nvPr/>
        </p:nvSpPr>
        <p:spPr>
          <a:xfrm>
            <a:off x="1673528" y="193782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 Metric</a:t>
            </a:r>
            <a:endParaRPr lang="en-US" sz="1000" b="1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B4523BB0-5413-2219-BC7E-968B793B2268}"/>
              </a:ext>
            </a:extLst>
          </p:cNvPr>
          <p:cNvSpPr/>
          <p:nvPr/>
        </p:nvSpPr>
        <p:spPr>
          <a:xfrm>
            <a:off x="395952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</a:t>
            </a:r>
            <a:endParaRPr lang="en-US" sz="1000" b="1" dirty="0"/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500BF4B3-E88A-2995-5D3A-2BBA5C4A9779}"/>
              </a:ext>
            </a:extLst>
          </p:cNvPr>
          <p:cNvSpPr/>
          <p:nvPr/>
        </p:nvSpPr>
        <p:spPr>
          <a:xfrm>
            <a:off x="514824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</a:t>
            </a:r>
            <a:endParaRPr lang="en-US" sz="1000" b="1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B7C6B3C1-C67E-AA6A-9426-D6760371B358}"/>
              </a:ext>
            </a:extLst>
          </p:cNvPr>
          <p:cNvSpPr/>
          <p:nvPr/>
        </p:nvSpPr>
        <p:spPr>
          <a:xfrm>
            <a:off x="6336968" y="193782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</a:t>
            </a:r>
            <a:endParaRPr lang="en-US" sz="1000" b="1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667FBF47-EFB8-915D-9C89-46BDACBE366D}"/>
              </a:ext>
            </a:extLst>
          </p:cNvPr>
          <p:cNvSpPr/>
          <p:nvPr/>
        </p:nvSpPr>
        <p:spPr>
          <a:xfrm>
            <a:off x="752568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Target</a:t>
            </a:r>
            <a:endParaRPr lang="en-US" sz="1000" b="1" dirty="0"/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A7CC5F5C-C669-C734-658E-63CC9EAAD81A}"/>
              </a:ext>
            </a:extLst>
          </p:cNvPr>
          <p:cNvSpPr/>
          <p:nvPr/>
        </p:nvSpPr>
        <p:spPr>
          <a:xfrm>
            <a:off x="8622968" y="1937821"/>
            <a:ext cx="109728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Trend</a:t>
            </a:r>
            <a:endParaRPr lang="en-US" sz="1000" b="1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5C5230AB-7B2C-17C8-FEB2-5B689CCA1C02}"/>
              </a:ext>
            </a:extLst>
          </p:cNvPr>
          <p:cNvSpPr/>
          <p:nvPr/>
        </p:nvSpPr>
        <p:spPr>
          <a:xfrm>
            <a:off x="1536368" y="244988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97A4C189-AFAA-5A84-C4D2-4A83051C256F}"/>
              </a:ext>
            </a:extLst>
          </p:cNvPr>
          <p:cNvSpPr/>
          <p:nvPr/>
        </p:nvSpPr>
        <p:spPr>
          <a:xfrm>
            <a:off x="1673528" y="245902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Recurring Revenue</a:t>
            </a:r>
            <a:endParaRPr lang="en-US" sz="1000" b="1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39DD5699-121B-44C9-F25C-9D48299B628A}"/>
              </a:ext>
            </a:extLst>
          </p:cNvPr>
          <p:cNvSpPr/>
          <p:nvPr/>
        </p:nvSpPr>
        <p:spPr>
          <a:xfrm>
            <a:off x="395952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Finance</a:t>
            </a:r>
            <a:endParaRPr lang="en-US" sz="950" b="1" dirty="0"/>
          </a:p>
        </p:txBody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D7F3953D-B0AC-8471-C454-3A01D468338F}"/>
              </a:ext>
            </a:extLst>
          </p:cNvPr>
          <p:cNvSpPr/>
          <p:nvPr/>
        </p:nvSpPr>
        <p:spPr>
          <a:xfrm>
            <a:off x="514824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$2.4 M</a:t>
            </a:r>
            <a:endParaRPr lang="en-US" sz="950" b="1" dirty="0"/>
          </a:p>
        </p:txBody>
      </p:sp>
      <p:sp>
        <p:nvSpPr>
          <p:cNvPr id="20" name="Text 17">
            <a:extLst>
              <a:ext uri="{FF2B5EF4-FFF2-40B4-BE49-F238E27FC236}">
                <a16:creationId xmlns:a16="http://schemas.microsoft.com/office/drawing/2014/main" id="{5D443A37-8320-4D63-369D-C4CF4A32D616}"/>
              </a:ext>
            </a:extLst>
          </p:cNvPr>
          <p:cNvSpPr/>
          <p:nvPr/>
        </p:nvSpPr>
        <p:spPr>
          <a:xfrm>
            <a:off x="6336968" y="245902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$2.58 M</a:t>
            </a:r>
            <a:endParaRPr lang="en-US" sz="1000" b="1" dirty="0"/>
          </a:p>
        </p:txBody>
      </p:sp>
      <p:sp>
        <p:nvSpPr>
          <p:cNvPr id="21" name="Shape 18">
            <a:extLst>
              <a:ext uri="{FF2B5EF4-FFF2-40B4-BE49-F238E27FC236}">
                <a16:creationId xmlns:a16="http://schemas.microsoft.com/office/drawing/2014/main" id="{77F9FC9B-2C56-66A2-EB90-DC244DF7AFD6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F98237CC-EF2E-7A51-8194-A30E8C55F42F}"/>
              </a:ext>
            </a:extLst>
          </p:cNvPr>
          <p:cNvSpPr/>
          <p:nvPr/>
        </p:nvSpPr>
        <p:spPr>
          <a:xfrm>
            <a:off x="7553120" y="251389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+7.5%</a:t>
            </a:r>
            <a:endParaRPr lang="en-US" sz="900" b="1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BDFA4A25-DEB3-3CAF-2D7A-D152AF11962D}"/>
              </a:ext>
            </a:extLst>
          </p:cNvPr>
          <p:cNvSpPr/>
          <p:nvPr/>
        </p:nvSpPr>
        <p:spPr>
          <a:xfrm>
            <a:off x="8622968" y="245902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24" name="Shape 21">
            <a:extLst>
              <a:ext uri="{FF2B5EF4-FFF2-40B4-BE49-F238E27FC236}">
                <a16:creationId xmlns:a16="http://schemas.microsoft.com/office/drawing/2014/main" id="{388E046D-241A-77BB-E6EF-9B5C75B94C47}"/>
              </a:ext>
            </a:extLst>
          </p:cNvPr>
          <p:cNvSpPr/>
          <p:nvPr/>
        </p:nvSpPr>
        <p:spPr>
          <a:xfrm>
            <a:off x="1536368" y="2934517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26" name="Shape 23">
            <a:extLst>
              <a:ext uri="{FF2B5EF4-FFF2-40B4-BE49-F238E27FC236}">
                <a16:creationId xmlns:a16="http://schemas.microsoft.com/office/drawing/2014/main" id="{899AC80C-76A9-1B5D-A0F4-EE31F03EE8D5}"/>
              </a:ext>
            </a:extLst>
          </p:cNvPr>
          <p:cNvSpPr/>
          <p:nvPr/>
        </p:nvSpPr>
        <p:spPr>
          <a:xfrm>
            <a:off x="1536368" y="2971093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D8C1C967-8EAB-D11C-5AE1-63B739B95D11}"/>
              </a:ext>
            </a:extLst>
          </p:cNvPr>
          <p:cNvSpPr/>
          <p:nvPr/>
        </p:nvSpPr>
        <p:spPr>
          <a:xfrm>
            <a:off x="1673528" y="2980237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Churn Rate</a:t>
            </a:r>
            <a:endParaRPr lang="en-US" sz="1000" b="1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9249E828-5622-D245-370A-1268711FC656}"/>
              </a:ext>
            </a:extLst>
          </p:cNvPr>
          <p:cNvSpPr/>
          <p:nvPr/>
        </p:nvSpPr>
        <p:spPr>
          <a:xfrm>
            <a:off x="395952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Success</a:t>
            </a:r>
            <a:endParaRPr lang="en-US" sz="950" b="1" dirty="0"/>
          </a:p>
        </p:txBody>
      </p:sp>
      <p:sp>
        <p:nvSpPr>
          <p:cNvPr id="29" name="Text 26">
            <a:extLst>
              <a:ext uri="{FF2B5EF4-FFF2-40B4-BE49-F238E27FC236}">
                <a16:creationId xmlns:a16="http://schemas.microsoft.com/office/drawing/2014/main" id="{4EC89C37-4804-0772-B190-69C606A99807}"/>
              </a:ext>
            </a:extLst>
          </p:cNvPr>
          <p:cNvSpPr/>
          <p:nvPr/>
        </p:nvSpPr>
        <p:spPr>
          <a:xfrm>
            <a:off x="514824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2.0%</a:t>
            </a:r>
            <a:endParaRPr lang="en-US" sz="950" b="1" dirty="0"/>
          </a:p>
        </p:txBody>
      </p:sp>
      <p:sp>
        <p:nvSpPr>
          <p:cNvPr id="30" name="Text 27">
            <a:extLst>
              <a:ext uri="{FF2B5EF4-FFF2-40B4-BE49-F238E27FC236}">
                <a16:creationId xmlns:a16="http://schemas.microsoft.com/office/drawing/2014/main" id="{6C662E73-E3B9-AA4C-FD28-F4619043356D}"/>
              </a:ext>
            </a:extLst>
          </p:cNvPr>
          <p:cNvSpPr/>
          <p:nvPr/>
        </p:nvSpPr>
        <p:spPr>
          <a:xfrm>
            <a:off x="6336968" y="2980237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1.6%</a:t>
            </a:r>
            <a:endParaRPr lang="en-US" sz="1000" b="1" dirty="0"/>
          </a:p>
        </p:txBody>
      </p:sp>
      <p:sp>
        <p:nvSpPr>
          <p:cNvPr id="31" name="Shape 28">
            <a:extLst>
              <a:ext uri="{FF2B5EF4-FFF2-40B4-BE49-F238E27FC236}">
                <a16:creationId xmlns:a16="http://schemas.microsoft.com/office/drawing/2014/main" id="{2F5BD70D-E47F-C25C-6B45-C3B74D0F62CB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27AE60">
              <a:alpha val="15000"/>
            </a:srgbClr>
          </a:solidFill>
          <a:ln w="12700">
            <a:solidFill>
              <a:srgbClr val="27AE6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2" name="Text 29">
            <a:extLst>
              <a:ext uri="{FF2B5EF4-FFF2-40B4-BE49-F238E27FC236}">
                <a16:creationId xmlns:a16="http://schemas.microsoft.com/office/drawing/2014/main" id="{5B1E8588-90F6-6D40-AB3F-6C060605E34F}"/>
              </a:ext>
            </a:extLst>
          </p:cNvPr>
          <p:cNvSpPr/>
          <p:nvPr/>
        </p:nvSpPr>
        <p:spPr>
          <a:xfrm>
            <a:off x="7553120" y="3035101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−0.4pp</a:t>
            </a:r>
            <a:endParaRPr lang="en-US" sz="900" b="1" dirty="0"/>
          </a:p>
        </p:txBody>
      </p:sp>
      <p:sp>
        <p:nvSpPr>
          <p:cNvPr id="33" name="Text 30">
            <a:extLst>
              <a:ext uri="{FF2B5EF4-FFF2-40B4-BE49-F238E27FC236}">
                <a16:creationId xmlns:a16="http://schemas.microsoft.com/office/drawing/2014/main" id="{6F02B83A-63D0-F2B3-3368-6A65E109EAA1}"/>
              </a:ext>
            </a:extLst>
          </p:cNvPr>
          <p:cNvSpPr/>
          <p:nvPr/>
        </p:nvSpPr>
        <p:spPr>
          <a:xfrm>
            <a:off x="8622968" y="2980237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27AE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35" name="Shape 32">
            <a:extLst>
              <a:ext uri="{FF2B5EF4-FFF2-40B4-BE49-F238E27FC236}">
                <a16:creationId xmlns:a16="http://schemas.microsoft.com/office/drawing/2014/main" id="{186A1F58-4064-4EB8-3C0C-773A67A61547}"/>
              </a:ext>
            </a:extLst>
          </p:cNvPr>
          <p:cNvSpPr/>
          <p:nvPr/>
        </p:nvSpPr>
        <p:spPr>
          <a:xfrm>
            <a:off x="1536368" y="3492301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6" name="Text 33">
            <a:extLst>
              <a:ext uri="{FF2B5EF4-FFF2-40B4-BE49-F238E27FC236}">
                <a16:creationId xmlns:a16="http://schemas.microsoft.com/office/drawing/2014/main" id="{273274CB-C9CD-6106-9095-4E715F1CEEDB}"/>
              </a:ext>
            </a:extLst>
          </p:cNvPr>
          <p:cNvSpPr/>
          <p:nvPr/>
        </p:nvSpPr>
        <p:spPr>
          <a:xfrm>
            <a:off x="1673528" y="3501445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NPS Score</a:t>
            </a:r>
            <a:endParaRPr lang="en-US" sz="1000" b="1" dirty="0"/>
          </a:p>
        </p:txBody>
      </p:sp>
      <p:sp>
        <p:nvSpPr>
          <p:cNvPr id="37" name="Text 34">
            <a:extLst>
              <a:ext uri="{FF2B5EF4-FFF2-40B4-BE49-F238E27FC236}">
                <a16:creationId xmlns:a16="http://schemas.microsoft.com/office/drawing/2014/main" id="{998DF568-EB91-D01B-A205-7B9129B2F1B6}"/>
              </a:ext>
            </a:extLst>
          </p:cNvPr>
          <p:cNvSpPr/>
          <p:nvPr/>
        </p:nvSpPr>
        <p:spPr>
          <a:xfrm>
            <a:off x="395952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CX</a:t>
            </a:r>
            <a:endParaRPr lang="en-US" sz="950" b="1" dirty="0"/>
          </a:p>
        </p:txBody>
      </p:sp>
      <p:sp>
        <p:nvSpPr>
          <p:cNvPr id="38" name="Text 35">
            <a:extLst>
              <a:ext uri="{FF2B5EF4-FFF2-40B4-BE49-F238E27FC236}">
                <a16:creationId xmlns:a16="http://schemas.microsoft.com/office/drawing/2014/main" id="{D0324EC2-C995-C927-959D-6F0F75D0D8B5}"/>
              </a:ext>
            </a:extLst>
          </p:cNvPr>
          <p:cNvSpPr/>
          <p:nvPr/>
        </p:nvSpPr>
        <p:spPr>
          <a:xfrm>
            <a:off x="514824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≥ 55</a:t>
            </a:r>
            <a:endParaRPr lang="en-US" sz="950" b="1" dirty="0"/>
          </a:p>
        </p:txBody>
      </p:sp>
      <p:sp>
        <p:nvSpPr>
          <p:cNvPr id="39" name="Text 36">
            <a:extLst>
              <a:ext uri="{FF2B5EF4-FFF2-40B4-BE49-F238E27FC236}">
                <a16:creationId xmlns:a16="http://schemas.microsoft.com/office/drawing/2014/main" id="{745F66EE-B08E-14F7-1116-F16E3A8CBEE3}"/>
              </a:ext>
            </a:extLst>
          </p:cNvPr>
          <p:cNvSpPr/>
          <p:nvPr/>
        </p:nvSpPr>
        <p:spPr>
          <a:xfrm>
            <a:off x="6336968" y="3501445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61</a:t>
            </a:r>
            <a:endParaRPr lang="en-US" sz="1000" b="1" dirty="0"/>
          </a:p>
        </p:txBody>
      </p:sp>
      <p:sp>
        <p:nvSpPr>
          <p:cNvPr id="40" name="Shape 37">
            <a:extLst>
              <a:ext uri="{FF2B5EF4-FFF2-40B4-BE49-F238E27FC236}">
                <a16:creationId xmlns:a16="http://schemas.microsoft.com/office/drawing/2014/main" id="{E893522E-AE3A-46D8-2AC7-C1E87F3FE7A4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1473E5">
              <a:alpha val="15000"/>
            </a:srgbClr>
          </a:solidFill>
          <a:ln w="12700">
            <a:solidFill>
              <a:srgbClr val="1473E5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1" name="Text 38">
            <a:extLst>
              <a:ext uri="{FF2B5EF4-FFF2-40B4-BE49-F238E27FC236}">
                <a16:creationId xmlns:a16="http://schemas.microsoft.com/office/drawing/2014/main" id="{06E56251-9345-789E-C99B-012BECC7BCA8}"/>
              </a:ext>
            </a:extLst>
          </p:cNvPr>
          <p:cNvSpPr/>
          <p:nvPr/>
        </p:nvSpPr>
        <p:spPr>
          <a:xfrm>
            <a:off x="7553120" y="3556309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+6 pts</a:t>
            </a:r>
            <a:endParaRPr lang="en-US" sz="900" b="1" dirty="0"/>
          </a:p>
        </p:txBody>
      </p:sp>
      <p:sp>
        <p:nvSpPr>
          <p:cNvPr id="42" name="Text 39">
            <a:extLst>
              <a:ext uri="{FF2B5EF4-FFF2-40B4-BE49-F238E27FC236}">
                <a16:creationId xmlns:a16="http://schemas.microsoft.com/office/drawing/2014/main" id="{F835C40A-AA3A-B54A-E290-8C4D46013F36}"/>
              </a:ext>
            </a:extLst>
          </p:cNvPr>
          <p:cNvSpPr/>
          <p:nvPr/>
        </p:nvSpPr>
        <p:spPr>
          <a:xfrm>
            <a:off x="8622968" y="3501445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73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43" name="Shape 40">
            <a:extLst>
              <a:ext uri="{FF2B5EF4-FFF2-40B4-BE49-F238E27FC236}">
                <a16:creationId xmlns:a16="http://schemas.microsoft.com/office/drawing/2014/main" id="{11C977F4-1828-2873-A8D7-357F3394F85D}"/>
              </a:ext>
            </a:extLst>
          </p:cNvPr>
          <p:cNvSpPr/>
          <p:nvPr/>
        </p:nvSpPr>
        <p:spPr>
          <a:xfrm>
            <a:off x="1536368" y="3976933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45" name="Shape 42">
            <a:extLst>
              <a:ext uri="{FF2B5EF4-FFF2-40B4-BE49-F238E27FC236}">
                <a16:creationId xmlns:a16="http://schemas.microsoft.com/office/drawing/2014/main" id="{455F3F37-BDC1-DB03-2CFE-241689DA684A}"/>
              </a:ext>
            </a:extLst>
          </p:cNvPr>
          <p:cNvSpPr/>
          <p:nvPr/>
        </p:nvSpPr>
        <p:spPr>
          <a:xfrm>
            <a:off x="1536368" y="4013509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6" name="Text 43">
            <a:extLst>
              <a:ext uri="{FF2B5EF4-FFF2-40B4-BE49-F238E27FC236}">
                <a16:creationId xmlns:a16="http://schemas.microsoft.com/office/drawing/2014/main" id="{2E41A39C-E24B-22B9-BE02-24DD7E3FD50A}"/>
              </a:ext>
            </a:extLst>
          </p:cNvPr>
          <p:cNvSpPr/>
          <p:nvPr/>
        </p:nvSpPr>
        <p:spPr>
          <a:xfrm>
            <a:off x="1673528" y="4022653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Ticket SLA</a:t>
            </a:r>
            <a:endParaRPr lang="en-US" sz="1000" b="1" dirty="0"/>
          </a:p>
        </p:txBody>
      </p:sp>
      <p:sp>
        <p:nvSpPr>
          <p:cNvPr id="47" name="Text 44">
            <a:extLst>
              <a:ext uri="{FF2B5EF4-FFF2-40B4-BE49-F238E27FC236}">
                <a16:creationId xmlns:a16="http://schemas.microsoft.com/office/drawing/2014/main" id="{71866251-A5BE-1CF5-E9F5-9D59DDEE4539}"/>
              </a:ext>
            </a:extLst>
          </p:cNvPr>
          <p:cNvSpPr/>
          <p:nvPr/>
        </p:nvSpPr>
        <p:spPr>
          <a:xfrm>
            <a:off x="395952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Ops</a:t>
            </a:r>
            <a:endParaRPr lang="en-US" sz="950" b="1" dirty="0"/>
          </a:p>
        </p:txBody>
      </p:sp>
      <p:sp>
        <p:nvSpPr>
          <p:cNvPr id="48" name="Text 45">
            <a:extLst>
              <a:ext uri="{FF2B5EF4-FFF2-40B4-BE49-F238E27FC236}">
                <a16:creationId xmlns:a16="http://schemas.microsoft.com/office/drawing/2014/main" id="{43840702-0063-BFD8-F3B2-0A3E48372F88}"/>
              </a:ext>
            </a:extLst>
          </p:cNvPr>
          <p:cNvSpPr/>
          <p:nvPr/>
        </p:nvSpPr>
        <p:spPr>
          <a:xfrm>
            <a:off x="514824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95%</a:t>
            </a:r>
            <a:endParaRPr lang="en-US" sz="950" b="1" dirty="0"/>
          </a:p>
        </p:txBody>
      </p:sp>
      <p:sp>
        <p:nvSpPr>
          <p:cNvPr id="49" name="Text 46">
            <a:extLst>
              <a:ext uri="{FF2B5EF4-FFF2-40B4-BE49-F238E27FC236}">
                <a16:creationId xmlns:a16="http://schemas.microsoft.com/office/drawing/2014/main" id="{746BA91C-D7F5-636F-7FCF-9DE78C821E41}"/>
              </a:ext>
            </a:extLst>
          </p:cNvPr>
          <p:cNvSpPr/>
          <p:nvPr/>
        </p:nvSpPr>
        <p:spPr>
          <a:xfrm>
            <a:off x="6336968" y="4022653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91.2%</a:t>
            </a:r>
            <a:endParaRPr lang="en-US" sz="1000" b="1" dirty="0"/>
          </a:p>
        </p:txBody>
      </p:sp>
      <p:sp>
        <p:nvSpPr>
          <p:cNvPr id="50" name="Shape 47">
            <a:extLst>
              <a:ext uri="{FF2B5EF4-FFF2-40B4-BE49-F238E27FC236}">
                <a16:creationId xmlns:a16="http://schemas.microsoft.com/office/drawing/2014/main" id="{EBBBA2A9-31F3-BAF8-1213-362BDBB71B65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05050">
              <a:alpha val="15000"/>
            </a:srgbClr>
          </a:solidFill>
          <a:ln w="12700">
            <a:solidFill>
              <a:srgbClr val="E05050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1" name="Text 48">
            <a:extLst>
              <a:ext uri="{FF2B5EF4-FFF2-40B4-BE49-F238E27FC236}">
                <a16:creationId xmlns:a16="http://schemas.microsoft.com/office/drawing/2014/main" id="{4B5535A7-2893-C457-347E-84A3050DD6B7}"/>
              </a:ext>
            </a:extLst>
          </p:cNvPr>
          <p:cNvSpPr/>
          <p:nvPr/>
        </p:nvSpPr>
        <p:spPr>
          <a:xfrm>
            <a:off x="7553120" y="4077517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−3.8pp</a:t>
            </a:r>
            <a:endParaRPr lang="en-US" sz="900" b="1" dirty="0"/>
          </a:p>
        </p:txBody>
      </p:sp>
      <p:sp>
        <p:nvSpPr>
          <p:cNvPr id="52" name="Text 49">
            <a:extLst>
              <a:ext uri="{FF2B5EF4-FFF2-40B4-BE49-F238E27FC236}">
                <a16:creationId xmlns:a16="http://schemas.microsoft.com/office/drawing/2014/main" id="{13F5C6D2-3393-709B-3B2D-BC621F79A100}"/>
              </a:ext>
            </a:extLst>
          </p:cNvPr>
          <p:cNvSpPr/>
          <p:nvPr/>
        </p:nvSpPr>
        <p:spPr>
          <a:xfrm>
            <a:off x="8622968" y="4022653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0505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500" b="1" dirty="0"/>
          </a:p>
        </p:txBody>
      </p:sp>
      <p:sp>
        <p:nvSpPr>
          <p:cNvPr id="54" name="Shape 51">
            <a:extLst>
              <a:ext uri="{FF2B5EF4-FFF2-40B4-BE49-F238E27FC236}">
                <a16:creationId xmlns:a16="http://schemas.microsoft.com/office/drawing/2014/main" id="{D25D580F-2CC6-F43C-36E9-D1FFBB33D1D3}"/>
              </a:ext>
            </a:extLst>
          </p:cNvPr>
          <p:cNvSpPr/>
          <p:nvPr/>
        </p:nvSpPr>
        <p:spPr>
          <a:xfrm>
            <a:off x="1536368" y="4534717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5" name="Text 52">
            <a:extLst>
              <a:ext uri="{FF2B5EF4-FFF2-40B4-BE49-F238E27FC236}">
                <a16:creationId xmlns:a16="http://schemas.microsoft.com/office/drawing/2014/main" id="{6CE550BC-3735-2597-B292-A4C2D5AFA188}"/>
              </a:ext>
            </a:extLst>
          </p:cNvPr>
          <p:cNvSpPr/>
          <p:nvPr/>
        </p:nvSpPr>
        <p:spPr>
          <a:xfrm>
            <a:off x="1673528" y="4543861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Coverage</a:t>
            </a:r>
            <a:endParaRPr lang="en-US" sz="1000" b="1" dirty="0"/>
          </a:p>
        </p:txBody>
      </p:sp>
      <p:sp>
        <p:nvSpPr>
          <p:cNvPr id="56" name="Text 53">
            <a:extLst>
              <a:ext uri="{FF2B5EF4-FFF2-40B4-BE49-F238E27FC236}">
                <a16:creationId xmlns:a16="http://schemas.microsoft.com/office/drawing/2014/main" id="{16EFEAA9-A465-D649-4441-0622DFA39646}"/>
              </a:ext>
            </a:extLst>
          </p:cNvPr>
          <p:cNvSpPr/>
          <p:nvPr/>
        </p:nvSpPr>
        <p:spPr>
          <a:xfrm>
            <a:off x="395952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</a:t>
            </a:r>
            <a:endParaRPr lang="en-US" sz="950" b="1" dirty="0"/>
          </a:p>
        </p:txBody>
      </p:sp>
      <p:sp>
        <p:nvSpPr>
          <p:cNvPr id="57" name="Text 54">
            <a:extLst>
              <a:ext uri="{FF2B5EF4-FFF2-40B4-BE49-F238E27FC236}">
                <a16:creationId xmlns:a16="http://schemas.microsoft.com/office/drawing/2014/main" id="{F9A9D07F-D68D-D241-813B-5E58CF94F5F7}"/>
              </a:ext>
            </a:extLst>
          </p:cNvPr>
          <p:cNvSpPr/>
          <p:nvPr/>
        </p:nvSpPr>
        <p:spPr>
          <a:xfrm>
            <a:off x="514824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4×</a:t>
            </a:r>
            <a:endParaRPr lang="en-US" sz="950" b="1" dirty="0"/>
          </a:p>
        </p:txBody>
      </p:sp>
      <p:sp>
        <p:nvSpPr>
          <p:cNvPr id="58" name="Text 55">
            <a:extLst>
              <a:ext uri="{FF2B5EF4-FFF2-40B4-BE49-F238E27FC236}">
                <a16:creationId xmlns:a16="http://schemas.microsoft.com/office/drawing/2014/main" id="{7D9C1189-DB29-EF88-8209-A9F5AA929C9C}"/>
              </a:ext>
            </a:extLst>
          </p:cNvPr>
          <p:cNvSpPr/>
          <p:nvPr/>
        </p:nvSpPr>
        <p:spPr>
          <a:xfrm>
            <a:off x="6336968" y="4543861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3.7×</a:t>
            </a:r>
            <a:endParaRPr lang="en-US" sz="1000" b="1" dirty="0"/>
          </a:p>
        </p:txBody>
      </p:sp>
      <p:sp>
        <p:nvSpPr>
          <p:cNvPr id="59" name="Shape 56">
            <a:extLst>
              <a:ext uri="{FF2B5EF4-FFF2-40B4-BE49-F238E27FC236}">
                <a16:creationId xmlns:a16="http://schemas.microsoft.com/office/drawing/2014/main" id="{9D37E01C-155D-FBAE-1951-8F4B03C8F31A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E6A526">
              <a:alpha val="15000"/>
            </a:srgbClr>
          </a:solidFill>
          <a:ln w="12700">
            <a:solidFill>
              <a:srgbClr val="E6A52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0" name="Text 57">
            <a:extLst>
              <a:ext uri="{FF2B5EF4-FFF2-40B4-BE49-F238E27FC236}">
                <a16:creationId xmlns:a16="http://schemas.microsoft.com/office/drawing/2014/main" id="{3999EFA4-E985-9E25-992C-6B761C338A33}"/>
              </a:ext>
            </a:extLst>
          </p:cNvPr>
          <p:cNvSpPr/>
          <p:nvPr/>
        </p:nvSpPr>
        <p:spPr>
          <a:xfrm>
            <a:off x="7553120" y="4598725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6A5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−0.3×</a:t>
            </a:r>
            <a:endParaRPr lang="en-US" sz="900" b="1" dirty="0"/>
          </a:p>
        </p:txBody>
      </p:sp>
      <p:sp>
        <p:nvSpPr>
          <p:cNvPr id="61" name="Text 58">
            <a:extLst>
              <a:ext uri="{FF2B5EF4-FFF2-40B4-BE49-F238E27FC236}">
                <a16:creationId xmlns:a16="http://schemas.microsoft.com/office/drawing/2014/main" id="{38DDDFF9-477A-59DB-8C91-3F27F2771FE4}"/>
              </a:ext>
            </a:extLst>
          </p:cNvPr>
          <p:cNvSpPr/>
          <p:nvPr/>
        </p:nvSpPr>
        <p:spPr>
          <a:xfrm>
            <a:off x="8622968" y="4543861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6BF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►</a:t>
            </a:r>
            <a:endParaRPr lang="en-US" sz="1500" b="1" dirty="0"/>
          </a:p>
        </p:txBody>
      </p:sp>
      <p:sp>
        <p:nvSpPr>
          <p:cNvPr id="62" name="Shape 59">
            <a:extLst>
              <a:ext uri="{FF2B5EF4-FFF2-40B4-BE49-F238E27FC236}">
                <a16:creationId xmlns:a16="http://schemas.microsoft.com/office/drawing/2014/main" id="{644CA6DF-F2E7-1B0B-3296-BC81221B815C}"/>
              </a:ext>
            </a:extLst>
          </p:cNvPr>
          <p:cNvSpPr/>
          <p:nvPr/>
        </p:nvSpPr>
        <p:spPr>
          <a:xfrm>
            <a:off x="1536368" y="5019349"/>
            <a:ext cx="8412480" cy="521208"/>
          </a:xfrm>
          <a:prstGeom prst="rect">
            <a:avLst/>
          </a:prstGeom>
          <a:solidFill>
            <a:srgbClr val="F0F5FC"/>
          </a:solidFill>
          <a:ln w="12700">
            <a:solidFill>
              <a:srgbClr val="F0F5FC"/>
            </a:solidFill>
            <a:prstDash val="solid"/>
          </a:ln>
        </p:spPr>
        <p:txBody>
          <a:bodyPr/>
          <a:lstStyle/>
          <a:p>
            <a:endParaRPr lang="zh-TW" altLang="en-US">
              <a:latin typeface="Calibr"/>
            </a:endParaRPr>
          </a:p>
        </p:txBody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E0F4D869-B15F-32A8-2773-98A0F357A94D}"/>
              </a:ext>
            </a:extLst>
          </p:cNvPr>
          <p:cNvSpPr/>
          <p:nvPr/>
        </p:nvSpPr>
        <p:spPr>
          <a:xfrm>
            <a:off x="1536368" y="2930072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25" name="Shape 22">
            <a:extLst>
              <a:ext uri="{FF2B5EF4-FFF2-40B4-BE49-F238E27FC236}">
                <a16:creationId xmlns:a16="http://schemas.microsoft.com/office/drawing/2014/main" id="{7FD4CA57-BD73-2023-12E6-388A472E2D39}"/>
              </a:ext>
            </a:extLst>
          </p:cNvPr>
          <p:cNvSpPr/>
          <p:nvPr/>
        </p:nvSpPr>
        <p:spPr>
          <a:xfrm>
            <a:off x="1536368" y="3451280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34" name="Shape 31">
            <a:extLst>
              <a:ext uri="{FF2B5EF4-FFF2-40B4-BE49-F238E27FC236}">
                <a16:creationId xmlns:a16="http://schemas.microsoft.com/office/drawing/2014/main" id="{F86279AB-9DE7-5FD6-45F1-0F19FECE8BD2}"/>
              </a:ext>
            </a:extLst>
          </p:cNvPr>
          <p:cNvSpPr/>
          <p:nvPr/>
        </p:nvSpPr>
        <p:spPr>
          <a:xfrm>
            <a:off x="1536368" y="3972488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44" name="Shape 41">
            <a:extLst>
              <a:ext uri="{FF2B5EF4-FFF2-40B4-BE49-F238E27FC236}">
                <a16:creationId xmlns:a16="http://schemas.microsoft.com/office/drawing/2014/main" id="{8C60A5ED-11A6-6D8B-E7C8-A40B122D0937}"/>
              </a:ext>
            </a:extLst>
          </p:cNvPr>
          <p:cNvSpPr/>
          <p:nvPr/>
        </p:nvSpPr>
        <p:spPr>
          <a:xfrm>
            <a:off x="1536368" y="4493696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53" name="Shape 50">
            <a:extLst>
              <a:ext uri="{FF2B5EF4-FFF2-40B4-BE49-F238E27FC236}">
                <a16:creationId xmlns:a16="http://schemas.microsoft.com/office/drawing/2014/main" id="{ADCA72ED-9F6E-5234-BD5B-EC659B19143D}"/>
              </a:ext>
            </a:extLst>
          </p:cNvPr>
          <p:cNvSpPr/>
          <p:nvPr/>
        </p:nvSpPr>
        <p:spPr>
          <a:xfrm>
            <a:off x="1536368" y="5014904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3" name="Shape 60">
            <a:extLst>
              <a:ext uri="{FF2B5EF4-FFF2-40B4-BE49-F238E27FC236}">
                <a16:creationId xmlns:a16="http://schemas.microsoft.com/office/drawing/2014/main" id="{6318BC11-8DB3-BF99-5898-D3F027C554FD}"/>
              </a:ext>
            </a:extLst>
          </p:cNvPr>
          <p:cNvSpPr/>
          <p:nvPr/>
        </p:nvSpPr>
        <p:spPr>
          <a:xfrm>
            <a:off x="1536368" y="5539287"/>
            <a:ext cx="8382635" cy="0"/>
          </a:xfrm>
          <a:prstGeom prst="line">
            <a:avLst/>
          </a:prstGeom>
          <a:noFill/>
          <a:ln w="12700">
            <a:solidFill>
              <a:srgbClr val="DCE5F0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4" name="Shape 61">
            <a:extLst>
              <a:ext uri="{FF2B5EF4-FFF2-40B4-BE49-F238E27FC236}">
                <a16:creationId xmlns:a16="http://schemas.microsoft.com/office/drawing/2014/main" id="{59A62DC2-7007-E6DB-56C8-48104AA9ECE7}"/>
              </a:ext>
            </a:extLst>
          </p:cNvPr>
          <p:cNvSpPr/>
          <p:nvPr/>
        </p:nvSpPr>
        <p:spPr>
          <a:xfrm>
            <a:off x="1536368" y="5055925"/>
            <a:ext cx="41148" cy="393192"/>
          </a:xfrm>
          <a:prstGeom prst="rect">
            <a:avLst/>
          </a:prstGeom>
          <a:solidFill>
            <a:srgbClr val="0092E6"/>
          </a:solidFill>
          <a:ln w="12700">
            <a:solidFill>
              <a:srgbClr val="0092E6"/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65" name="Text 62">
            <a:extLst>
              <a:ext uri="{FF2B5EF4-FFF2-40B4-BE49-F238E27FC236}">
                <a16:creationId xmlns:a16="http://schemas.microsoft.com/office/drawing/2014/main" id="{E1683963-3FD0-937B-9FA1-98E981758541}"/>
              </a:ext>
            </a:extLst>
          </p:cNvPr>
          <p:cNvSpPr/>
          <p:nvPr/>
        </p:nvSpPr>
        <p:spPr>
          <a:xfrm>
            <a:off x="1673528" y="5065069"/>
            <a:ext cx="228600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Adoption Rate</a:t>
            </a:r>
            <a:endParaRPr lang="en-US" sz="1000" b="1" dirty="0"/>
          </a:p>
        </p:txBody>
      </p:sp>
      <p:sp>
        <p:nvSpPr>
          <p:cNvPr id="66" name="Text 63">
            <a:extLst>
              <a:ext uri="{FF2B5EF4-FFF2-40B4-BE49-F238E27FC236}">
                <a16:creationId xmlns:a16="http://schemas.microsoft.com/office/drawing/2014/main" id="{C5BF3714-835C-0CF1-154F-C12B16CC9D01}"/>
              </a:ext>
            </a:extLst>
          </p:cNvPr>
          <p:cNvSpPr/>
          <p:nvPr/>
        </p:nvSpPr>
        <p:spPr>
          <a:xfrm>
            <a:off x="395952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50800" rIns="5080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</a:t>
            </a:r>
            <a:endParaRPr lang="en-US" sz="950" b="1" dirty="0"/>
          </a:p>
        </p:txBody>
      </p:sp>
      <p:sp>
        <p:nvSpPr>
          <p:cNvPr id="67" name="Text 64">
            <a:extLst>
              <a:ext uri="{FF2B5EF4-FFF2-40B4-BE49-F238E27FC236}">
                <a16:creationId xmlns:a16="http://schemas.microsoft.com/office/drawing/2014/main" id="{E1AA962C-AB36-74EB-CEDD-2E351BE609C6}"/>
              </a:ext>
            </a:extLst>
          </p:cNvPr>
          <p:cNvSpPr/>
          <p:nvPr/>
        </p:nvSpPr>
        <p:spPr>
          <a:xfrm>
            <a:off x="514824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</a:t>
            </a:r>
            <a:endParaRPr lang="en-US" sz="950" b="1" dirty="0"/>
          </a:p>
        </p:txBody>
      </p:sp>
      <p:sp>
        <p:nvSpPr>
          <p:cNvPr id="68" name="Text 65">
            <a:extLst>
              <a:ext uri="{FF2B5EF4-FFF2-40B4-BE49-F238E27FC236}">
                <a16:creationId xmlns:a16="http://schemas.microsoft.com/office/drawing/2014/main" id="{575BA969-65AC-6E11-5596-67E1E944730F}"/>
              </a:ext>
            </a:extLst>
          </p:cNvPr>
          <p:cNvSpPr/>
          <p:nvPr/>
        </p:nvSpPr>
        <p:spPr>
          <a:xfrm>
            <a:off x="6336968" y="5065069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2F2F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44.1%</a:t>
            </a:r>
            <a:endParaRPr lang="en-US" sz="1000" b="1" dirty="0"/>
          </a:p>
        </p:txBody>
      </p:sp>
      <p:sp>
        <p:nvSpPr>
          <p:cNvPr id="69" name="Shape 66">
            <a:extLst>
              <a:ext uri="{FF2B5EF4-FFF2-40B4-BE49-F238E27FC236}">
                <a16:creationId xmlns:a16="http://schemas.microsoft.com/office/drawing/2014/main" id="{43FC5D44-21F8-DBC1-F423-6C188912CE5C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oundRect">
            <a:avLst>
              <a:gd name="adj" fmla="val 20000"/>
            </a:avLst>
          </a:prstGeom>
          <a:solidFill>
            <a:srgbClr val="0092E6">
              <a:alpha val="15000"/>
            </a:srgbClr>
          </a:solidFill>
          <a:ln w="12700">
            <a:solidFill>
              <a:srgbClr val="0092E6">
                <a:alpha val="40000"/>
              </a:srgbClr>
            </a:solidFill>
            <a:prstDash val="solid"/>
          </a:ln>
        </p:spPr>
        <p:txBody>
          <a:bodyPr/>
          <a:lstStyle/>
          <a:p>
            <a:endParaRPr lang="zh-TW" altLang="en-US" b="1"/>
          </a:p>
        </p:txBody>
      </p:sp>
      <p:sp>
        <p:nvSpPr>
          <p:cNvPr id="70" name="Text 67">
            <a:extLst>
              <a:ext uri="{FF2B5EF4-FFF2-40B4-BE49-F238E27FC236}">
                <a16:creationId xmlns:a16="http://schemas.microsoft.com/office/drawing/2014/main" id="{99C399BD-BC46-079B-A721-B98415F98403}"/>
              </a:ext>
            </a:extLst>
          </p:cNvPr>
          <p:cNvSpPr/>
          <p:nvPr/>
        </p:nvSpPr>
        <p:spPr>
          <a:xfrm>
            <a:off x="7553120" y="5119933"/>
            <a:ext cx="1005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+4.1pp</a:t>
            </a:r>
            <a:endParaRPr lang="en-US" sz="900" b="1" dirty="0"/>
          </a:p>
        </p:txBody>
      </p:sp>
      <p:sp>
        <p:nvSpPr>
          <p:cNvPr id="71" name="Text 68">
            <a:extLst>
              <a:ext uri="{FF2B5EF4-FFF2-40B4-BE49-F238E27FC236}">
                <a16:creationId xmlns:a16="http://schemas.microsoft.com/office/drawing/2014/main" id="{3D2E3E24-6C39-4007-0DFF-76A1B6964F05}"/>
              </a:ext>
            </a:extLst>
          </p:cNvPr>
          <p:cNvSpPr/>
          <p:nvPr/>
        </p:nvSpPr>
        <p:spPr>
          <a:xfrm>
            <a:off x="8622968" y="5065069"/>
            <a:ext cx="1097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92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</a:t>
            </a:r>
            <a:endParaRPr lang="en-US" sz="1500" b="1" dirty="0"/>
          </a:p>
        </p:txBody>
      </p:sp>
      <p:sp>
        <p:nvSpPr>
          <p:cNvPr id="72" name="Text 69">
            <a:extLst>
              <a:ext uri="{FF2B5EF4-FFF2-40B4-BE49-F238E27FC236}">
                <a16:creationId xmlns:a16="http://schemas.microsoft.com/office/drawing/2014/main" id="{FF5DE2C5-BF74-BD04-CBFD-80909523F519}"/>
              </a:ext>
            </a:extLst>
          </p:cNvPr>
          <p:cNvSpPr/>
          <p:nvPr/>
        </p:nvSpPr>
        <p:spPr>
          <a:xfrm>
            <a:off x="1627808" y="5723437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A7B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Actuals reflect month-to-date as of last business day. Targets set at start of quarter.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56389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E11EFC1D-9AFF-1D04-13E1-878E08A22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Category</a:t>
            </a:r>
            <a:endParaRPr lang="zh-TW" alt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頁尾版面配置區 4">
            <a:extLst>
              <a:ext uri="{FF2B5EF4-FFF2-40B4-BE49-F238E27FC236}">
                <a16:creationId xmlns:a16="http://schemas.microsoft.com/office/drawing/2014/main" id="{70476731-EC1E-78DF-A229-D8EA23235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kumimoji="1" lang="en-US" altLang="zh-TW" sz="1100">
                <a:solidFill>
                  <a:srgbClr val="1473E5"/>
                </a:solidFill>
              </a:rPr>
              <a:t>27</a:t>
            </a:r>
            <a:endParaRPr kumimoji="1" lang="en-US" altLang="zh-TW" sz="1100" dirty="0">
              <a:solidFill>
                <a:srgbClr val="1473E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738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01025B-7F73-2199-13B0-8E4318C66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Title (40pt Calibri)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E327A4-8419-9269-D3BB-648798DC3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en-US" altLang="zh-TW" dirty="0"/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lang="en-US" altLang="zh-TW" dirty="0"/>
              <a:t>Level 1 (24pt)</a:t>
            </a:r>
          </a:p>
          <a:p>
            <a:pPr lvl="2">
              <a:buClr>
                <a:srgbClr val="0092E5"/>
              </a:buClr>
            </a:pPr>
            <a:r>
              <a:rPr lang="en-US" altLang="zh-TW" dirty="0"/>
              <a:t>Level 2 (20pt) </a:t>
            </a:r>
          </a:p>
          <a:p>
            <a:pPr lvl="3">
              <a:buClr>
                <a:srgbClr val="0092E5"/>
              </a:buClr>
            </a:pPr>
            <a:r>
              <a:rPr lang="en-US" altLang="zh-TW" dirty="0"/>
              <a:t>Level 3 (16pt)</a:t>
            </a:r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D9DD7C1-23F5-3FEA-F81E-FFA945ADA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8452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10A3649-66DA-E55F-D8BF-8AA05CBFD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Title (40pt Calibri)</a:t>
            </a:r>
            <a:endParaRPr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A69F4DD-701E-A9F8-5B58-01F1B79DC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en-US" altLang="zh-TW" dirty="0"/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lang="en-US" altLang="zh-TW" dirty="0"/>
              <a:t>Level 1 (24pt)</a:t>
            </a:r>
          </a:p>
          <a:p>
            <a:pPr lvl="2">
              <a:buClr>
                <a:srgbClr val="0092E5"/>
              </a:buClr>
            </a:pPr>
            <a:r>
              <a:rPr lang="en-US" altLang="zh-TW" dirty="0"/>
              <a:t>Level 2 (20pt) </a:t>
            </a:r>
          </a:p>
          <a:p>
            <a:pPr lvl="3">
              <a:buClr>
                <a:srgbClr val="0092E5"/>
              </a:buClr>
            </a:pPr>
            <a:r>
              <a:rPr lang="en-US" altLang="zh-TW" dirty="0"/>
              <a:t>Level 3 (16pt)</a:t>
            </a:r>
            <a:endParaRPr lang="zh-TW" altLang="en-US" dirty="0"/>
          </a:p>
        </p:txBody>
      </p:sp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30910AA4-5EA5-29B3-7A7F-A10ACBBB6D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67153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>
            <a:extLst>
              <a:ext uri="{FF2B5EF4-FFF2-40B4-BE49-F238E27FC236}">
                <a16:creationId xmlns:a16="http://schemas.microsoft.com/office/drawing/2014/main" id="{B34BE47C-34C0-77D8-E434-E68189633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6475387-8808-9CB5-4E72-AA3200A17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tx1"/>
                </a:solidFill>
              </a:rPr>
              <a:t>Title (40pt Calibri)</a:t>
            </a:r>
            <a:endParaRPr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C3FABC5-E941-67C1-8C9E-06F3B75BD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en-US" altLang="zh-TW" dirty="0"/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lang="en-US" altLang="zh-TW" dirty="0"/>
              <a:t>Level 1 (24pt)</a:t>
            </a:r>
          </a:p>
          <a:p>
            <a:pPr lvl="2">
              <a:buClr>
                <a:srgbClr val="0092E5"/>
              </a:buClr>
            </a:pPr>
            <a:r>
              <a:rPr lang="en-US" altLang="zh-TW" dirty="0"/>
              <a:t>Level 2 (20pt) </a:t>
            </a:r>
          </a:p>
          <a:p>
            <a:pPr lvl="3">
              <a:buClr>
                <a:srgbClr val="0092E5"/>
              </a:buClr>
            </a:pPr>
            <a:r>
              <a:rPr lang="en-US" altLang="zh-TW" dirty="0"/>
              <a:t>Level 3 (16pt)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7137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385AA4-7BE2-9A2A-A3F5-10D48068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Title (40pt Calibri)</a:t>
            </a:r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60BA30B-BA31-C281-C228-05CFEB9EC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DEE6F92-A1EF-4DBD-21CF-C79704CC01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Content font (32pt)  </a:t>
            </a:r>
          </a:p>
          <a:p>
            <a:pPr lvl="1"/>
            <a:r>
              <a:rPr lang="en-US" altLang="zh-TW" dirty="0"/>
              <a:t>Level 1 (24pt)</a:t>
            </a:r>
          </a:p>
          <a:p>
            <a:pPr lvl="2"/>
            <a:r>
              <a:rPr lang="en-US" altLang="zh-TW" dirty="0"/>
              <a:t>Level 2 (20pt) </a:t>
            </a:r>
          </a:p>
          <a:p>
            <a:pPr lvl="3"/>
            <a:r>
              <a:rPr lang="en-US" altLang="zh-TW" dirty="0"/>
              <a:t>Level 3 (16pt)</a:t>
            </a:r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9845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15DEED-D37F-B976-2DDC-693FAD55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</a:rPr>
              <a:t>Title (40pt Calibri)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A7453A1-10FC-8BC6-DC48-47A2AE2E2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en-US" altLang="zh-TW" dirty="0"/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lang="en-US" altLang="zh-TW" dirty="0"/>
              <a:t>Level 1 (24pt)</a:t>
            </a:r>
          </a:p>
          <a:p>
            <a:pPr lvl="2">
              <a:buClr>
                <a:srgbClr val="0092E5"/>
              </a:buClr>
            </a:pPr>
            <a:r>
              <a:rPr lang="en-US" altLang="zh-TW" dirty="0"/>
              <a:t>Level 2 (20pt) </a:t>
            </a:r>
          </a:p>
          <a:p>
            <a:pPr lvl="3">
              <a:buClr>
                <a:srgbClr val="0092E5"/>
              </a:buClr>
            </a:pPr>
            <a:r>
              <a:rPr lang="en-US" altLang="zh-TW" dirty="0"/>
              <a:t>Level 3 (16pt)</a:t>
            </a:r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16E462C-AD3F-5209-1FF5-30391ECB26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46831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F864AB9-8A4E-6CF5-1B6C-9B6F561C4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tx1"/>
                </a:solidFill>
              </a:rPr>
              <a:t>Title (40pt Calibri)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356A4A2-8D37-8D40-676E-47D392C3A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92E5"/>
              </a:buClr>
            </a:pPr>
            <a:r>
              <a:rPr lang="en-US" altLang="zh-TW" dirty="0"/>
              <a:t>Content font (32pt)  </a:t>
            </a:r>
          </a:p>
          <a:p>
            <a:pPr lvl="1">
              <a:buClr>
                <a:srgbClr val="0092E5"/>
              </a:buClr>
            </a:pPr>
            <a:r>
              <a:rPr lang="en-US" altLang="zh-TW" dirty="0"/>
              <a:t>Level 1 (24pt)</a:t>
            </a:r>
          </a:p>
          <a:p>
            <a:pPr lvl="2">
              <a:buClr>
                <a:srgbClr val="0092E5"/>
              </a:buClr>
            </a:pPr>
            <a:r>
              <a:rPr lang="en-US" altLang="zh-TW" dirty="0"/>
              <a:t>Level 2 (20pt) </a:t>
            </a:r>
          </a:p>
          <a:p>
            <a:pPr lvl="3">
              <a:buClr>
                <a:srgbClr val="0092E5"/>
              </a:buClr>
            </a:pPr>
            <a:r>
              <a:rPr lang="en-US" altLang="zh-TW" dirty="0"/>
              <a:t>Level 3 (16pt)</a:t>
            </a:r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0458061-75EE-132E-D5C5-C594C8A97A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kumimoji="1" lang="en-US" altLang="zh-TW"/>
              <a:t>27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852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5176</TotalTime>
  <Words>1900</Words>
  <Application>Microsoft Office PowerPoint</Application>
  <PresentationFormat>寬螢幕</PresentationFormat>
  <Paragraphs>471</Paragraphs>
  <Slides>27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Calibr</vt:lpstr>
      <vt:lpstr>Microsoft JhengHei UI</vt:lpstr>
      <vt:lpstr>Aptos</vt:lpstr>
      <vt:lpstr>Arial</vt:lpstr>
      <vt:lpstr>Calibri</vt:lpstr>
      <vt:lpstr>Outfit</vt:lpstr>
      <vt:lpstr>Office 佈景主題</vt:lpstr>
      <vt:lpstr>Presentation Title</vt:lpstr>
      <vt:lpstr>Agenda</vt:lpstr>
      <vt:lpstr>New Category</vt:lpstr>
      <vt:lpstr>Title (40pt Calibri)</vt:lpstr>
      <vt:lpstr>Title (40pt Calibri)</vt:lpstr>
      <vt:lpstr>Title (40pt Calibri)</vt:lpstr>
      <vt:lpstr>Title (40pt Calibri)</vt:lpstr>
      <vt:lpstr>Title (40pt Calibri)</vt:lpstr>
      <vt:lpstr>Title (40pt Calibri)</vt:lpstr>
      <vt:lpstr>Title (40pt Calibri)</vt:lpstr>
      <vt:lpstr>Thank you</vt:lpstr>
      <vt:lpstr>Assets Library</vt:lpstr>
      <vt:lpstr>Component Overview</vt:lpstr>
      <vt:lpstr>Navigation Chip Set</vt:lpstr>
      <vt:lpstr>Asymmetric Card Group</vt:lpstr>
      <vt:lpstr>2 x 2 Capability Grid</vt:lpstr>
      <vt:lpstr>Surface State Matrix</vt:lpstr>
      <vt:lpstr>Color Specification</vt:lpstr>
      <vt:lpstr>Surface, Border &amp; Text Roles</vt:lpstr>
      <vt:lpstr>Line &amp; Bullet Specification</vt:lpstr>
      <vt:lpstr>Connector &amp; Timeline Patterns</vt:lpstr>
      <vt:lpstr>Line Application Patterns</vt:lpstr>
      <vt:lpstr>Gold Decorative Line</vt:lpstr>
      <vt:lpstr>Table Patterns</vt:lpstr>
      <vt:lpstr>Standard Data Table</vt:lpstr>
      <vt:lpstr>Feature Comparison Matrix</vt:lpstr>
      <vt:lpstr>KPI Performance 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Tommy</dc:creator>
  <cp:lastModifiedBy>Joanna C.T. Cheng (鄭仲廷)</cp:lastModifiedBy>
  <cp:revision>358</cp:revision>
  <dcterms:created xsi:type="dcterms:W3CDTF">2026-03-08T07:34:08Z</dcterms:created>
  <dcterms:modified xsi:type="dcterms:W3CDTF">2026-04-13T12:59:39Z</dcterms:modified>
</cp:coreProperties>
</file>